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handoutMasterIdLst>
    <p:handoutMasterId r:id="rId123"/>
  </p:handoutMasterIdLst>
  <p:sldIdLst>
    <p:sldId id="256" r:id="rId2"/>
    <p:sldId id="258" r:id="rId3"/>
    <p:sldId id="2270" r:id="rId4"/>
    <p:sldId id="2271" r:id="rId5"/>
    <p:sldId id="2275" r:id="rId6"/>
    <p:sldId id="445" r:id="rId7"/>
    <p:sldId id="444" r:id="rId8"/>
    <p:sldId id="2277" r:id="rId9"/>
    <p:sldId id="441" r:id="rId10"/>
    <p:sldId id="443" r:id="rId11"/>
    <p:sldId id="446" r:id="rId12"/>
    <p:sldId id="2272" r:id="rId13"/>
    <p:sldId id="356" r:id="rId14"/>
    <p:sldId id="437" r:id="rId15"/>
    <p:sldId id="448" r:id="rId16"/>
    <p:sldId id="352" r:id="rId17"/>
    <p:sldId id="449" r:id="rId18"/>
    <p:sldId id="363" r:id="rId19"/>
    <p:sldId id="447" r:id="rId20"/>
    <p:sldId id="450" r:id="rId21"/>
    <p:sldId id="351" r:id="rId22"/>
    <p:sldId id="364" r:id="rId23"/>
    <p:sldId id="425" r:id="rId24"/>
    <p:sldId id="434" r:id="rId25"/>
    <p:sldId id="435" r:id="rId26"/>
    <p:sldId id="432" r:id="rId27"/>
    <p:sldId id="433" r:id="rId28"/>
    <p:sldId id="365" r:id="rId29"/>
    <p:sldId id="426" r:id="rId30"/>
    <p:sldId id="2264" r:id="rId31"/>
    <p:sldId id="366" r:id="rId32"/>
    <p:sldId id="427" r:id="rId33"/>
    <p:sldId id="428" r:id="rId34"/>
    <p:sldId id="2266" r:id="rId35"/>
    <p:sldId id="367" r:id="rId36"/>
    <p:sldId id="429" r:id="rId37"/>
    <p:sldId id="2269" r:id="rId38"/>
    <p:sldId id="2267" r:id="rId39"/>
    <p:sldId id="2268" r:id="rId40"/>
    <p:sldId id="368" r:id="rId41"/>
    <p:sldId id="439" r:id="rId42"/>
    <p:sldId id="440" r:id="rId43"/>
    <p:sldId id="2274" r:id="rId44"/>
    <p:sldId id="358" r:id="rId45"/>
    <p:sldId id="2287" r:id="rId46"/>
    <p:sldId id="2286" r:id="rId47"/>
    <p:sldId id="2285" r:id="rId48"/>
    <p:sldId id="2279" r:id="rId49"/>
    <p:sldId id="357" r:id="rId50"/>
    <p:sldId id="452" r:id="rId51"/>
    <p:sldId id="359" r:id="rId52"/>
    <p:sldId id="360" r:id="rId53"/>
    <p:sldId id="361" r:id="rId54"/>
    <p:sldId id="362" r:id="rId55"/>
    <p:sldId id="454" r:id="rId56"/>
    <p:sldId id="2284" r:id="rId57"/>
    <p:sldId id="2280" r:id="rId58"/>
    <p:sldId id="2281" r:id="rId59"/>
    <p:sldId id="2282" r:id="rId60"/>
    <p:sldId id="2283" r:id="rId61"/>
    <p:sldId id="2273" r:id="rId62"/>
    <p:sldId id="353" r:id="rId63"/>
    <p:sldId id="354" r:id="rId64"/>
    <p:sldId id="451" r:id="rId65"/>
    <p:sldId id="355" r:id="rId66"/>
    <p:sldId id="2259" r:id="rId67"/>
    <p:sldId id="2260" r:id="rId68"/>
    <p:sldId id="2262" r:id="rId69"/>
    <p:sldId id="2263" r:id="rId70"/>
    <p:sldId id="350" r:id="rId71"/>
    <p:sldId id="436" r:id="rId72"/>
    <p:sldId id="369" r:id="rId73"/>
    <p:sldId id="370" r:id="rId74"/>
    <p:sldId id="371" r:id="rId75"/>
    <p:sldId id="372" r:id="rId76"/>
    <p:sldId id="373" r:id="rId77"/>
    <p:sldId id="391" r:id="rId78"/>
    <p:sldId id="380" r:id="rId79"/>
    <p:sldId id="381" r:id="rId80"/>
    <p:sldId id="382" r:id="rId81"/>
    <p:sldId id="383" r:id="rId82"/>
    <p:sldId id="384" r:id="rId83"/>
    <p:sldId id="385" r:id="rId84"/>
    <p:sldId id="392" r:id="rId85"/>
    <p:sldId id="377" r:id="rId86"/>
    <p:sldId id="374" r:id="rId87"/>
    <p:sldId id="375" r:id="rId88"/>
    <p:sldId id="376" r:id="rId89"/>
    <p:sldId id="453" r:id="rId90"/>
    <p:sldId id="423" r:id="rId91"/>
    <p:sldId id="393" r:id="rId92"/>
    <p:sldId id="394" r:id="rId93"/>
    <p:sldId id="395" r:id="rId94"/>
    <p:sldId id="396" r:id="rId95"/>
    <p:sldId id="397" r:id="rId96"/>
    <p:sldId id="398" r:id="rId97"/>
    <p:sldId id="400" r:id="rId98"/>
    <p:sldId id="401" r:id="rId99"/>
    <p:sldId id="402" r:id="rId100"/>
    <p:sldId id="403" r:id="rId101"/>
    <p:sldId id="405" r:id="rId102"/>
    <p:sldId id="406" r:id="rId103"/>
    <p:sldId id="407" r:id="rId104"/>
    <p:sldId id="408" r:id="rId105"/>
    <p:sldId id="409" r:id="rId106"/>
    <p:sldId id="410" r:id="rId107"/>
    <p:sldId id="411" r:id="rId108"/>
    <p:sldId id="412" r:id="rId109"/>
    <p:sldId id="413" r:id="rId110"/>
    <p:sldId id="414" r:id="rId111"/>
    <p:sldId id="415" r:id="rId112"/>
    <p:sldId id="416" r:id="rId113"/>
    <p:sldId id="417" r:id="rId114"/>
    <p:sldId id="418" r:id="rId115"/>
    <p:sldId id="419" r:id="rId116"/>
    <p:sldId id="420" r:id="rId117"/>
    <p:sldId id="421" r:id="rId118"/>
    <p:sldId id="422" r:id="rId119"/>
    <p:sldId id="438" r:id="rId120"/>
    <p:sldId id="442" r:id="rId1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09D"/>
    <a:srgbClr val="00488F"/>
    <a:srgbClr val="850000"/>
    <a:srgbClr val="0000FF"/>
    <a:srgbClr val="E61020"/>
    <a:srgbClr val="222222"/>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79" autoAdjust="0"/>
    <p:restoredTop sz="88760" autoAdjust="0"/>
  </p:normalViewPr>
  <p:slideViewPr>
    <p:cSldViewPr snapToObjects="1">
      <p:cViewPr varScale="1">
        <p:scale>
          <a:sx n="119" d="100"/>
          <a:sy n="119" d="100"/>
        </p:scale>
        <p:origin x="1496" y="19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200" d="100"/>
        <a:sy n="200" d="100"/>
      </p:scale>
      <p:origin x="0" y="0"/>
    </p:cViewPr>
  </p:sorterViewPr>
  <p:notesViewPr>
    <p:cSldViewPr snapToObjects="1">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3" Type="http://schemas.openxmlformats.org/officeDocument/2006/relationships/slide" Target="slides/slide97.xml"/><Relationship Id="rId7" Type="http://schemas.openxmlformats.org/officeDocument/2006/relationships/slide" Target="slides/slide110.xml"/><Relationship Id="rId2" Type="http://schemas.openxmlformats.org/officeDocument/2006/relationships/slide" Target="slides/slide93.xml"/><Relationship Id="rId1" Type="http://schemas.openxmlformats.org/officeDocument/2006/relationships/slide" Target="slides/slide85.xml"/><Relationship Id="rId6" Type="http://schemas.openxmlformats.org/officeDocument/2006/relationships/slide" Target="slides/slide109.xml"/><Relationship Id="rId5" Type="http://schemas.openxmlformats.org/officeDocument/2006/relationships/slide" Target="slides/slide100.xml"/><Relationship Id="rId4" Type="http://schemas.openxmlformats.org/officeDocument/2006/relationships/slide" Target="slides/slide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36EF20-56E6-A245-A0C6-FCE94244DF49}" type="datetimeFigureOut">
              <a:rPr lang="en-US" smtClean="0"/>
              <a:pPr/>
              <a:t>3/3/25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E1BB279-24D0-E74F-842C-97E9CC576B4A}" type="slidenum">
              <a:rPr lang="en-US" smtClean="0"/>
              <a:pPr/>
              <a:t>‹#›</a:t>
            </a:fld>
            <a:endParaRPr lang="en-US"/>
          </a:p>
        </p:txBody>
      </p:sp>
    </p:spTree>
    <p:extLst>
      <p:ext uri="{BB962C8B-B14F-4D97-AF65-F5344CB8AC3E}">
        <p14:creationId xmlns:p14="http://schemas.microsoft.com/office/powerpoint/2010/main" val="5799231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0C6487-8DF9-0448-87B9-229C629F1A86}" type="datetimeFigureOut">
              <a:rPr lang="en-US" smtClean="0"/>
              <a:pPr/>
              <a:t>3/3/25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3916B-D2F7-E340-96C7-8D932FD23B54}" type="slidenum">
              <a:rPr lang="en-US" smtClean="0"/>
              <a:pPr/>
              <a:t>‹#›</a:t>
            </a:fld>
            <a:endParaRPr lang="en-US"/>
          </a:p>
        </p:txBody>
      </p:sp>
    </p:spTree>
    <p:extLst>
      <p:ext uri="{BB962C8B-B14F-4D97-AF65-F5344CB8AC3E}">
        <p14:creationId xmlns:p14="http://schemas.microsoft.com/office/powerpoint/2010/main" val="7355916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ke.baidu.com/item/%E6%B8%A9%E5%BA%A6/221599" TargetMode="External"/><Relationship Id="rId7" Type="http://schemas.openxmlformats.org/officeDocument/2006/relationships/hyperlink" Target="https://baike.baidu.com/item/%E9%A2%91%E7%8E%87/19505"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baike.baidu.com/item/%E8%BE%90%E5%B0%84%E7%8E%87/1487682" TargetMode="External"/><Relationship Id="rId5" Type="http://schemas.openxmlformats.org/officeDocument/2006/relationships/hyperlink" Target="https://baike.baidu.com/item/%E7%94%B5%E7%A3%81%E8%BE%90%E5%B0%84/484252" TargetMode="External"/><Relationship Id="rId4" Type="http://schemas.openxmlformats.org/officeDocument/2006/relationships/hyperlink" Target="https://baike.baidu.com/item/%E9%BB%91%E4%BD%93/5398327"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1</a:t>
            </a:fld>
            <a:endParaRPr lang="en-US"/>
          </a:p>
        </p:txBody>
      </p:sp>
    </p:spTree>
    <p:extLst>
      <p:ext uri="{BB962C8B-B14F-4D97-AF65-F5344CB8AC3E}">
        <p14:creationId xmlns:p14="http://schemas.microsoft.com/office/powerpoint/2010/main" val="412321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在任意</a:t>
            </a:r>
            <a:r>
              <a:rPr lang="zh-CN" altLang="en-US" b="0" i="0" u="none" strike="noStrike" dirty="0">
                <a:solidFill>
                  <a:srgbClr val="136EC2"/>
                </a:solidFill>
                <a:effectLst/>
                <a:latin typeface="arial" panose="020B0604020202020204" pitchFamily="34" charset="0"/>
                <a:hlinkClick r:id="rId3"/>
              </a:rPr>
              <a:t>温度</a:t>
            </a:r>
            <a:r>
              <a:rPr lang="en-US" altLang="zh-CN" b="0" i="0" dirty="0">
                <a:solidFill>
                  <a:srgbClr val="333333"/>
                </a:solidFill>
                <a:effectLst/>
                <a:latin typeface="arial" panose="020B0604020202020204" pitchFamily="34" charset="0"/>
              </a:rPr>
              <a:t>T</a:t>
            </a:r>
            <a:r>
              <a:rPr lang="zh-CN" altLang="en-US" b="0" i="0" dirty="0">
                <a:solidFill>
                  <a:srgbClr val="333333"/>
                </a:solidFill>
                <a:effectLst/>
                <a:latin typeface="arial" panose="020B0604020202020204" pitchFamily="34" charset="0"/>
              </a:rPr>
              <a:t>下，从一个</a:t>
            </a:r>
            <a:r>
              <a:rPr lang="zh-CN" altLang="en-US" b="0" i="0" u="none" strike="noStrike" dirty="0">
                <a:solidFill>
                  <a:srgbClr val="136EC2"/>
                </a:solidFill>
                <a:effectLst/>
                <a:latin typeface="arial" panose="020B0604020202020204" pitchFamily="34" charset="0"/>
                <a:hlinkClick r:id="rId4"/>
              </a:rPr>
              <a:t>黑体</a:t>
            </a:r>
            <a:r>
              <a:rPr lang="zh-CN" altLang="en-US" b="0" i="0" dirty="0">
                <a:solidFill>
                  <a:srgbClr val="333333"/>
                </a:solidFill>
                <a:effectLst/>
                <a:latin typeface="arial" panose="020B0604020202020204" pitchFamily="34" charset="0"/>
              </a:rPr>
              <a:t>中发射出的</a:t>
            </a:r>
            <a:r>
              <a:rPr lang="zh-CN" altLang="en-US" b="0" i="0" u="none" strike="noStrike" dirty="0">
                <a:solidFill>
                  <a:srgbClr val="136EC2"/>
                </a:solidFill>
                <a:effectLst/>
                <a:latin typeface="arial" panose="020B0604020202020204" pitchFamily="34" charset="0"/>
                <a:hlinkClick r:id="rId5"/>
              </a:rPr>
              <a:t>电磁辐射</a:t>
            </a:r>
            <a:r>
              <a:rPr lang="zh-CN" altLang="en-US" b="0" i="0" dirty="0">
                <a:solidFill>
                  <a:srgbClr val="333333"/>
                </a:solidFill>
                <a:effectLst/>
                <a:latin typeface="arial" panose="020B0604020202020204" pitchFamily="34" charset="0"/>
              </a:rPr>
              <a:t>的</a:t>
            </a:r>
            <a:r>
              <a:rPr lang="zh-CN" altLang="en-US" b="0" i="0" u="none" strike="noStrike" dirty="0">
                <a:solidFill>
                  <a:srgbClr val="136EC2"/>
                </a:solidFill>
                <a:effectLst/>
                <a:latin typeface="arial" panose="020B0604020202020204" pitchFamily="34" charset="0"/>
                <a:hlinkClick r:id="rId6"/>
              </a:rPr>
              <a:t>辐射率</a:t>
            </a:r>
            <a:r>
              <a:rPr lang="zh-CN" altLang="en-US" b="0" i="0" dirty="0">
                <a:solidFill>
                  <a:srgbClr val="333333"/>
                </a:solidFill>
                <a:effectLst/>
                <a:latin typeface="arial" panose="020B0604020202020204" pitchFamily="34" charset="0"/>
              </a:rPr>
              <a:t>与</a:t>
            </a:r>
            <a:r>
              <a:rPr lang="zh-CN" altLang="en-US" b="0" i="0" u="none" strike="noStrike" dirty="0">
                <a:solidFill>
                  <a:srgbClr val="136EC2"/>
                </a:solidFill>
                <a:effectLst/>
                <a:latin typeface="arial" panose="020B0604020202020204" pitchFamily="34" charset="0"/>
                <a:hlinkClick r:id="rId7"/>
              </a:rPr>
              <a:t>频率</a:t>
            </a:r>
            <a:r>
              <a:rPr lang="zh-CN" altLang="en-US" b="0" i="0" dirty="0">
                <a:solidFill>
                  <a:srgbClr val="333333"/>
                </a:solidFill>
                <a:effectLst/>
                <a:latin typeface="arial" panose="020B0604020202020204" pitchFamily="34" charset="0"/>
              </a:rPr>
              <a:t>彼此之间的关系。</a:t>
            </a:r>
            <a:endParaRPr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74</a:t>
            </a:fld>
            <a:endParaRPr lang="en-US"/>
          </a:p>
        </p:txBody>
      </p:sp>
    </p:spTree>
    <p:extLst>
      <p:ext uri="{BB962C8B-B14F-4D97-AF65-F5344CB8AC3E}">
        <p14:creationId xmlns:p14="http://schemas.microsoft.com/office/powerpoint/2010/main" val="4226275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a:extLst>
              <a:ext uri="{FF2B5EF4-FFF2-40B4-BE49-F238E27FC236}">
                <a16:creationId xmlns:a16="http://schemas.microsoft.com/office/drawing/2014/main" id="{11159E51-DB82-4795-AB75-A8ECA25BB51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26C69728-CC12-4FFA-BFFD-D805595880F2}" type="slidenum">
              <a:rPr lang="en-US" altLang="zh-CN">
                <a:solidFill>
                  <a:srgbClr val="000000"/>
                </a:solidFill>
              </a:rPr>
              <a:pPr/>
              <a:t>78</a:t>
            </a:fld>
            <a:endParaRPr lang="en-US" altLang="zh-CN">
              <a:solidFill>
                <a:srgbClr val="000000"/>
              </a:solidFill>
            </a:endParaRPr>
          </a:p>
        </p:txBody>
      </p:sp>
      <p:sp>
        <p:nvSpPr>
          <p:cNvPr id="304131" name="Rectangle 2">
            <a:extLst>
              <a:ext uri="{FF2B5EF4-FFF2-40B4-BE49-F238E27FC236}">
                <a16:creationId xmlns:a16="http://schemas.microsoft.com/office/drawing/2014/main" id="{DA22B4F1-091E-48B1-9212-EF0765D36D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2" name="Rectangle 3">
            <a:extLst>
              <a:ext uri="{FF2B5EF4-FFF2-40B4-BE49-F238E27FC236}">
                <a16:creationId xmlns:a16="http://schemas.microsoft.com/office/drawing/2014/main" id="{A1BC4E0C-5C34-498A-99CA-B5C99943FB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a:extLst>
              <a:ext uri="{FF2B5EF4-FFF2-40B4-BE49-F238E27FC236}">
                <a16:creationId xmlns:a16="http://schemas.microsoft.com/office/drawing/2014/main" id="{B960EDD3-F83D-4467-9872-103C2C4335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8BAD30E-C0F0-43AF-96DB-9A0895CD17FA}" type="slidenum">
              <a:rPr lang="en-US" altLang="zh-CN">
                <a:solidFill>
                  <a:srgbClr val="000000"/>
                </a:solidFill>
              </a:rPr>
              <a:pPr/>
              <a:t>79</a:t>
            </a:fld>
            <a:endParaRPr lang="en-US" altLang="zh-CN">
              <a:solidFill>
                <a:srgbClr val="000000"/>
              </a:solidFill>
            </a:endParaRPr>
          </a:p>
        </p:txBody>
      </p:sp>
      <p:sp>
        <p:nvSpPr>
          <p:cNvPr id="305155" name="Rectangle 2">
            <a:extLst>
              <a:ext uri="{FF2B5EF4-FFF2-40B4-BE49-F238E27FC236}">
                <a16:creationId xmlns:a16="http://schemas.microsoft.com/office/drawing/2014/main" id="{931CDA4D-274C-475A-B27D-1AE5559404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5156" name="Rectangle 3">
            <a:extLst>
              <a:ext uri="{FF2B5EF4-FFF2-40B4-BE49-F238E27FC236}">
                <a16:creationId xmlns:a16="http://schemas.microsoft.com/office/drawing/2014/main" id="{20167129-37B0-43CB-A246-202A2789CB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a:extLst>
              <a:ext uri="{FF2B5EF4-FFF2-40B4-BE49-F238E27FC236}">
                <a16:creationId xmlns:a16="http://schemas.microsoft.com/office/drawing/2014/main" id="{705B2722-88DD-44E0-AB49-68CAF8A75E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02B56E61-55C1-4E69-AD1C-4AD6F8E23D4B}" type="slidenum">
              <a:rPr lang="en-US" altLang="zh-CN">
                <a:solidFill>
                  <a:srgbClr val="000000"/>
                </a:solidFill>
              </a:rPr>
              <a:pPr/>
              <a:t>80</a:t>
            </a:fld>
            <a:endParaRPr lang="en-US" altLang="zh-CN">
              <a:solidFill>
                <a:srgbClr val="000000"/>
              </a:solidFill>
            </a:endParaRPr>
          </a:p>
        </p:txBody>
      </p:sp>
      <p:sp>
        <p:nvSpPr>
          <p:cNvPr id="306179" name="Rectangle 2">
            <a:extLst>
              <a:ext uri="{FF2B5EF4-FFF2-40B4-BE49-F238E27FC236}">
                <a16:creationId xmlns:a16="http://schemas.microsoft.com/office/drawing/2014/main" id="{C8F8AB04-BD66-4B3E-8BC3-748D00F53A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80" name="Rectangle 3">
            <a:extLst>
              <a:ext uri="{FF2B5EF4-FFF2-40B4-BE49-F238E27FC236}">
                <a16:creationId xmlns:a16="http://schemas.microsoft.com/office/drawing/2014/main" id="{D885D196-1EDB-442E-9354-E57E280B43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a:extLst>
              <a:ext uri="{FF2B5EF4-FFF2-40B4-BE49-F238E27FC236}">
                <a16:creationId xmlns:a16="http://schemas.microsoft.com/office/drawing/2014/main" id="{A5F65E11-A8BD-4C54-9ED5-77868C29A8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83B32D1-B46C-4104-8561-47EFA9A30A64}" type="slidenum">
              <a:rPr lang="en-US" altLang="zh-CN">
                <a:solidFill>
                  <a:srgbClr val="000000"/>
                </a:solidFill>
              </a:rPr>
              <a:pPr/>
              <a:t>81</a:t>
            </a:fld>
            <a:endParaRPr lang="en-US" altLang="zh-CN">
              <a:solidFill>
                <a:srgbClr val="000000"/>
              </a:solidFill>
            </a:endParaRPr>
          </a:p>
        </p:txBody>
      </p:sp>
      <p:sp>
        <p:nvSpPr>
          <p:cNvPr id="307203" name="Rectangle 2">
            <a:extLst>
              <a:ext uri="{FF2B5EF4-FFF2-40B4-BE49-F238E27FC236}">
                <a16:creationId xmlns:a16="http://schemas.microsoft.com/office/drawing/2014/main" id="{6AF0F4DA-58D7-4DEC-AB60-C4511C6671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04" name="Rectangle 3">
            <a:extLst>
              <a:ext uri="{FF2B5EF4-FFF2-40B4-BE49-F238E27FC236}">
                <a16:creationId xmlns:a16="http://schemas.microsoft.com/office/drawing/2014/main" id="{847A730D-48F7-40F3-B6D5-9F7572BA082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a:extLst>
              <a:ext uri="{FF2B5EF4-FFF2-40B4-BE49-F238E27FC236}">
                <a16:creationId xmlns:a16="http://schemas.microsoft.com/office/drawing/2014/main" id="{3FA0B2FE-1AB6-4271-9016-C5716B573D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6CE966F-F254-4CD5-A5C2-D3BBAFB1F8E4}" type="slidenum">
              <a:rPr lang="en-US" altLang="zh-CN">
                <a:solidFill>
                  <a:srgbClr val="000000"/>
                </a:solidFill>
              </a:rPr>
              <a:pPr/>
              <a:t>82</a:t>
            </a:fld>
            <a:endParaRPr lang="en-US" altLang="zh-CN">
              <a:solidFill>
                <a:srgbClr val="000000"/>
              </a:solidFill>
            </a:endParaRPr>
          </a:p>
        </p:txBody>
      </p:sp>
      <p:sp>
        <p:nvSpPr>
          <p:cNvPr id="308227" name="Rectangle 2">
            <a:extLst>
              <a:ext uri="{FF2B5EF4-FFF2-40B4-BE49-F238E27FC236}">
                <a16:creationId xmlns:a16="http://schemas.microsoft.com/office/drawing/2014/main" id="{8A311FDF-8064-414D-85AB-7B3FD2C36C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8" name="Rectangle 3">
            <a:extLst>
              <a:ext uri="{FF2B5EF4-FFF2-40B4-BE49-F238E27FC236}">
                <a16:creationId xmlns:a16="http://schemas.microsoft.com/office/drawing/2014/main" id="{FF5A8D16-BF33-423A-8E93-33BF5F7A52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a:extLst>
              <a:ext uri="{FF2B5EF4-FFF2-40B4-BE49-F238E27FC236}">
                <a16:creationId xmlns:a16="http://schemas.microsoft.com/office/drawing/2014/main" id="{0CCE877E-AC67-4791-8A1F-FA61C558BA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D5E42786-9BFF-43BD-AB9B-4EF82934D7F6}" type="slidenum">
              <a:rPr lang="en-US" altLang="zh-CN">
                <a:solidFill>
                  <a:srgbClr val="000000"/>
                </a:solidFill>
              </a:rPr>
              <a:pPr/>
              <a:t>83</a:t>
            </a:fld>
            <a:endParaRPr lang="en-US" altLang="zh-CN">
              <a:solidFill>
                <a:srgbClr val="000000"/>
              </a:solidFill>
            </a:endParaRPr>
          </a:p>
        </p:txBody>
      </p:sp>
      <p:sp>
        <p:nvSpPr>
          <p:cNvPr id="309251" name="Rectangle 2">
            <a:extLst>
              <a:ext uri="{FF2B5EF4-FFF2-40B4-BE49-F238E27FC236}">
                <a16:creationId xmlns:a16="http://schemas.microsoft.com/office/drawing/2014/main" id="{F530C98B-0E02-4B8D-8B00-E46A80C758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9252" name="Rectangle 3">
            <a:extLst>
              <a:ext uri="{FF2B5EF4-FFF2-40B4-BE49-F238E27FC236}">
                <a16:creationId xmlns:a16="http://schemas.microsoft.com/office/drawing/2014/main" id="{7DF83E7F-8FC0-4148-A0CA-34A3BAF6C0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b="0" i="0" dirty="0">
                <a:solidFill>
                  <a:srgbClr val="4D4D4D"/>
                </a:solidFill>
                <a:effectLst/>
                <a:latin typeface="-apple-system"/>
              </a:rPr>
              <a:t>总得来说，低频分量（低频信号）代表着图像中亮度或者灰度值变化缓慢的区域，也就是图像中大片平坦的区域，描述了图像的主要部分。。高频分量（高频信号）对应着图像变化剧烈的部分，也就是图像的边缘（轮廓）或者噪声以及细节部分。</a:t>
            </a:r>
            <a:endParaRPr lang="en-US" altLang="zh-CN" dirty="0">
              <a:latin typeface="Arial" panose="020B060402020202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a:extLst>
              <a:ext uri="{FF2B5EF4-FFF2-40B4-BE49-F238E27FC236}">
                <a16:creationId xmlns:a16="http://schemas.microsoft.com/office/drawing/2014/main" id="{E09A3031-93F7-4328-8D2B-B102B42E8D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DC678D41-882A-446E-B231-76E59053111A}" type="slidenum">
              <a:rPr lang="en-US" altLang="zh-CN">
                <a:latin typeface="Arial" panose="020B0604020202020204" pitchFamily="34" charset="0"/>
              </a:rPr>
              <a:pPr/>
              <a:t>85</a:t>
            </a:fld>
            <a:endParaRPr lang="en-US" altLang="zh-CN">
              <a:latin typeface="Arial" panose="020B0604020202020204" pitchFamily="34" charset="0"/>
            </a:endParaRPr>
          </a:p>
        </p:txBody>
      </p:sp>
      <p:sp>
        <p:nvSpPr>
          <p:cNvPr id="312323" name="Rectangle 2">
            <a:extLst>
              <a:ext uri="{FF2B5EF4-FFF2-40B4-BE49-F238E27FC236}">
                <a16:creationId xmlns:a16="http://schemas.microsoft.com/office/drawing/2014/main" id="{FFE05DA9-F377-4BAE-8B6B-6338B8C5CFB5}"/>
              </a:ext>
            </a:extLst>
          </p:cNvPr>
          <p:cNvSpPr>
            <a:spLocks noGrp="1" noRot="1" noChangeAspect="1" noChangeArrowheads="1" noTextEdit="1"/>
          </p:cNvSpPr>
          <p:nvPr>
            <p:ph type="sldImg"/>
          </p:nvPr>
        </p:nvSpPr>
        <p:spPr bwMode="auto">
          <a:xfrm>
            <a:off x="1098550" y="673100"/>
            <a:ext cx="46037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4" name="Rectangle 3">
            <a:extLst>
              <a:ext uri="{FF2B5EF4-FFF2-40B4-BE49-F238E27FC236}">
                <a16:creationId xmlns:a16="http://schemas.microsoft.com/office/drawing/2014/main" id="{03657FFC-6F79-464E-8D17-380436DA730A}"/>
              </a:ext>
            </a:extLst>
          </p:cNvPr>
          <p:cNvSpPr>
            <a:spLocks noGrp="1" noChangeArrowheads="1"/>
          </p:cNvSpPr>
          <p:nvPr>
            <p:ph type="body" idx="1"/>
          </p:nvPr>
        </p:nvSpPr>
        <p:spPr bwMode="auto">
          <a:xfrm>
            <a:off x="896938" y="4351338"/>
            <a:ext cx="5083175" cy="413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81" tIns="44941" rIns="89881" bIns="44941" numCol="1" anchor="t" anchorCtr="0" compatLnSpc="1">
            <a:prstTxWarp prst="textNoShape">
              <a:avLst/>
            </a:prstTxWarp>
          </a:bodyPr>
          <a:lstStyle/>
          <a:p>
            <a:pPr>
              <a:spcBef>
                <a:spcPct val="0"/>
              </a:spcBef>
            </a:pPr>
            <a:r>
              <a:rPr lang="en-US" altLang="zh-CN" dirty="0">
                <a:latin typeface="Arial" panose="020B0604020202020204" pitchFamily="34" charset="0"/>
                <a:cs typeface="Arial" panose="020B0604020202020204" pitchFamily="34" charset="0"/>
              </a:rPr>
              <a:t>Linearity of median filter: try filter([0 0 0; 0 1 0; 0 0 0] + [1 1 1; 1 1 2; 2 2 2])</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a:extLst>
              <a:ext uri="{FF2B5EF4-FFF2-40B4-BE49-F238E27FC236}">
                <a16:creationId xmlns:a16="http://schemas.microsoft.com/office/drawing/2014/main" id="{FFC28C22-F30F-48B1-8334-2267E29292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80BF393-B399-4375-A118-EA7C12606CEC}" type="slidenum">
              <a:rPr lang="en-US" altLang="zh-CN"/>
              <a:pPr/>
              <a:t>86</a:t>
            </a:fld>
            <a:endParaRPr lang="en-US" altLang="zh-CN"/>
          </a:p>
        </p:txBody>
      </p:sp>
      <p:sp>
        <p:nvSpPr>
          <p:cNvPr id="313347" name="Rectangle 2">
            <a:extLst>
              <a:ext uri="{FF2B5EF4-FFF2-40B4-BE49-F238E27FC236}">
                <a16:creationId xmlns:a16="http://schemas.microsoft.com/office/drawing/2014/main" id="{C873DD95-04DA-4F81-8506-1A2B5056C2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3348" name="Rectangle 3">
            <a:extLst>
              <a:ext uri="{FF2B5EF4-FFF2-40B4-BE49-F238E27FC236}">
                <a16:creationId xmlns:a16="http://schemas.microsoft.com/office/drawing/2014/main" id="{9C7A8AF1-4C22-47ED-A305-8C34C2AA1A8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a:extLst>
              <a:ext uri="{FF2B5EF4-FFF2-40B4-BE49-F238E27FC236}">
                <a16:creationId xmlns:a16="http://schemas.microsoft.com/office/drawing/2014/main" id="{AAD284F6-1FAD-47A2-A462-4F740050B8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2DC61B26-61FD-4589-A4F4-B9FAE2FF7E96}" type="slidenum">
              <a:rPr lang="en-US" altLang="zh-CN">
                <a:latin typeface="Arial" panose="020B0604020202020204" pitchFamily="34" charset="0"/>
              </a:rPr>
              <a:pPr/>
              <a:t>88</a:t>
            </a:fld>
            <a:endParaRPr lang="en-US" altLang="zh-CN">
              <a:latin typeface="Arial" panose="020B0604020202020204" pitchFamily="34" charset="0"/>
            </a:endParaRPr>
          </a:p>
        </p:txBody>
      </p:sp>
      <p:sp>
        <p:nvSpPr>
          <p:cNvPr id="314371" name="Rectangle 2">
            <a:extLst>
              <a:ext uri="{FF2B5EF4-FFF2-40B4-BE49-F238E27FC236}">
                <a16:creationId xmlns:a16="http://schemas.microsoft.com/office/drawing/2014/main" id="{54142F00-76EB-44C5-9771-B536A8116A23}"/>
              </a:ext>
            </a:extLst>
          </p:cNvPr>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a:extLst>
              <a:ext uri="{FF2B5EF4-FFF2-40B4-BE49-F238E27FC236}">
                <a16:creationId xmlns:a16="http://schemas.microsoft.com/office/drawing/2014/main" id="{9C225AAF-24D7-47E3-BD07-4CB6D2033135}"/>
              </a:ext>
            </a:extLst>
          </p:cNvPr>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现代计算机视觉的开端是在</a:t>
            </a:r>
            <a:r>
              <a:rPr lang="en-US" altLang="zh-CN" b="0" i="0" dirty="0">
                <a:solidFill>
                  <a:srgbClr val="121212"/>
                </a:solidFill>
                <a:effectLst/>
                <a:latin typeface="-apple-system"/>
              </a:rPr>
              <a:t>1966</a:t>
            </a:r>
            <a:r>
              <a:rPr lang="zh-CN" altLang="en-US" b="0" i="0" dirty="0">
                <a:solidFill>
                  <a:srgbClr val="121212"/>
                </a:solidFill>
                <a:effectLst/>
                <a:latin typeface="-apple-system"/>
              </a:rPr>
              <a:t>年的一个夏天，</a:t>
            </a:r>
            <a:r>
              <a:rPr lang="en-US" altLang="zh-CN" b="0" i="0" dirty="0">
                <a:solidFill>
                  <a:srgbClr val="121212"/>
                </a:solidFill>
                <a:effectLst/>
                <a:latin typeface="-apple-system"/>
              </a:rPr>
              <a:t>MIT</a:t>
            </a:r>
            <a:r>
              <a:rPr lang="zh-CN" altLang="en-US" b="0" i="0" dirty="0">
                <a:solidFill>
                  <a:srgbClr val="121212"/>
                </a:solidFill>
                <a:effectLst/>
                <a:latin typeface="-apple-system"/>
              </a:rPr>
              <a:t>人工智能实验室成立了，在</a:t>
            </a:r>
            <a:r>
              <a:rPr lang="en-US" altLang="zh-CN" b="0" i="0" dirty="0">
                <a:solidFill>
                  <a:srgbClr val="121212"/>
                </a:solidFill>
                <a:effectLst/>
                <a:latin typeface="-apple-system"/>
              </a:rPr>
              <a:t>60</a:t>
            </a:r>
            <a:r>
              <a:rPr lang="zh-CN" altLang="en-US" b="0" i="0" dirty="0">
                <a:solidFill>
                  <a:srgbClr val="121212"/>
                </a:solidFill>
                <a:effectLst/>
                <a:latin typeface="-apple-system"/>
              </a:rPr>
              <a:t>年代，世界上有两个具有前瞻性的人工智能实验室成立，一个在麻省理工，一个在斯坦福，这两个大学绝对是世界上最好的两所大学之一了，人才数不胜数，现代他俩依然是非常厉害的人工智能实验室，包括我们所熟知的李飞飞，安德鲁都在这两个实验室。那么咱们接着讲，就是</a:t>
            </a:r>
            <a:r>
              <a:rPr lang="en-US" altLang="zh-CN" b="0" i="0" dirty="0">
                <a:solidFill>
                  <a:srgbClr val="121212"/>
                </a:solidFill>
                <a:effectLst/>
                <a:latin typeface="-apple-system"/>
              </a:rPr>
              <a:t>1966</a:t>
            </a:r>
            <a:r>
              <a:rPr lang="zh-CN" altLang="en-US" b="0" i="0" dirty="0">
                <a:solidFill>
                  <a:srgbClr val="121212"/>
                </a:solidFill>
                <a:effectLst/>
                <a:latin typeface="-apple-system"/>
              </a:rPr>
              <a:t>年的那个夏天，</a:t>
            </a:r>
            <a:r>
              <a:rPr lang="en-US" altLang="zh-CN" b="0" i="0" dirty="0">
                <a:solidFill>
                  <a:srgbClr val="121212"/>
                </a:solidFill>
                <a:effectLst/>
                <a:latin typeface="-apple-system"/>
              </a:rPr>
              <a:t>MIT</a:t>
            </a:r>
            <a:r>
              <a:rPr lang="zh-CN" altLang="en-US" b="0" i="0" dirty="0">
                <a:solidFill>
                  <a:srgbClr val="121212"/>
                </a:solidFill>
                <a:effectLst/>
                <a:latin typeface="-apple-system"/>
              </a:rPr>
              <a:t>的教授准备着手解决视觉问题，他想视觉很简单啊，咱们一个夏天解决它吧，于是成立了夏季暑假工实习，想要一个暑假搞定视觉问题。但是，显然没解决，不过还是产生了很多非常有意义的成果的。</a:t>
            </a:r>
            <a:endParaRPr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13</a:t>
            </a:fld>
            <a:endParaRPr lang="en-US"/>
          </a:p>
        </p:txBody>
      </p:sp>
    </p:spTree>
    <p:extLst>
      <p:ext uri="{BB962C8B-B14F-4D97-AF65-F5344CB8AC3E}">
        <p14:creationId xmlns:p14="http://schemas.microsoft.com/office/powerpoint/2010/main" val="3969926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a:extLst>
              <a:ext uri="{FF2B5EF4-FFF2-40B4-BE49-F238E27FC236}">
                <a16:creationId xmlns:a16="http://schemas.microsoft.com/office/drawing/2014/main" id="{AAD284F6-1FAD-47A2-A462-4F740050B8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2DC61B26-61FD-4589-A4F4-B9FAE2FF7E96}" type="slidenum">
              <a:rPr lang="en-US" altLang="zh-CN">
                <a:latin typeface="Arial" panose="020B0604020202020204" pitchFamily="34" charset="0"/>
              </a:rPr>
              <a:pPr/>
              <a:t>89</a:t>
            </a:fld>
            <a:endParaRPr lang="en-US" altLang="zh-CN">
              <a:latin typeface="Arial" panose="020B0604020202020204" pitchFamily="34" charset="0"/>
            </a:endParaRPr>
          </a:p>
        </p:txBody>
      </p:sp>
      <p:sp>
        <p:nvSpPr>
          <p:cNvPr id="314371" name="Rectangle 2">
            <a:extLst>
              <a:ext uri="{FF2B5EF4-FFF2-40B4-BE49-F238E27FC236}">
                <a16:creationId xmlns:a16="http://schemas.microsoft.com/office/drawing/2014/main" id="{54142F00-76EB-44C5-9771-B536A8116A23}"/>
              </a:ext>
            </a:extLst>
          </p:cNvPr>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a:extLst>
              <a:ext uri="{FF2B5EF4-FFF2-40B4-BE49-F238E27FC236}">
                <a16:creationId xmlns:a16="http://schemas.microsoft.com/office/drawing/2014/main" id="{9C225AAF-24D7-47E3-BD07-4CB6D2033135}"/>
              </a:ext>
            </a:extLst>
          </p:cNvPr>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2062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a:extLst>
              <a:ext uri="{FF2B5EF4-FFF2-40B4-BE49-F238E27FC236}">
                <a16:creationId xmlns:a16="http://schemas.microsoft.com/office/drawing/2014/main" id="{8AEF208D-0BAA-47C0-85C3-E5E39056524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D950C777-0088-465D-BC0E-DB1DC4D091D8}" type="slidenum">
              <a:rPr lang="en-US" altLang="zh-CN">
                <a:solidFill>
                  <a:srgbClr val="000000"/>
                </a:solidFill>
              </a:rPr>
              <a:pPr/>
              <a:t>91</a:t>
            </a:fld>
            <a:endParaRPr lang="en-US" altLang="zh-CN">
              <a:solidFill>
                <a:srgbClr val="000000"/>
              </a:solidFill>
            </a:endParaRPr>
          </a:p>
        </p:txBody>
      </p:sp>
      <p:sp>
        <p:nvSpPr>
          <p:cNvPr id="315395" name="Rectangle 2">
            <a:extLst>
              <a:ext uri="{FF2B5EF4-FFF2-40B4-BE49-F238E27FC236}">
                <a16:creationId xmlns:a16="http://schemas.microsoft.com/office/drawing/2014/main" id="{BA14B4B4-7D37-4466-B496-CFD19E4154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5396" name="Rectangle 3">
            <a:extLst>
              <a:ext uri="{FF2B5EF4-FFF2-40B4-BE49-F238E27FC236}">
                <a16:creationId xmlns:a16="http://schemas.microsoft.com/office/drawing/2014/main" id="{FA78673E-C976-404C-A8DC-C1A6CCE6C3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latin typeface="Arial" panose="020B0604020202020204" pitchFamily="34" charset="0"/>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a:extLst>
              <a:ext uri="{FF2B5EF4-FFF2-40B4-BE49-F238E27FC236}">
                <a16:creationId xmlns:a16="http://schemas.microsoft.com/office/drawing/2014/main" id="{B7AC2BB1-9325-49F2-88DA-A22AFE2F00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124A172-F926-4174-800D-19208A1E3378}" type="slidenum">
              <a:rPr lang="en-US" altLang="zh-CN">
                <a:solidFill>
                  <a:srgbClr val="000000"/>
                </a:solidFill>
              </a:rPr>
              <a:pPr/>
              <a:t>92</a:t>
            </a:fld>
            <a:endParaRPr lang="en-US" altLang="zh-CN">
              <a:solidFill>
                <a:srgbClr val="000000"/>
              </a:solidFill>
            </a:endParaRPr>
          </a:p>
        </p:txBody>
      </p:sp>
      <p:sp>
        <p:nvSpPr>
          <p:cNvPr id="316419" name="Rectangle 2">
            <a:extLst>
              <a:ext uri="{FF2B5EF4-FFF2-40B4-BE49-F238E27FC236}">
                <a16:creationId xmlns:a16="http://schemas.microsoft.com/office/drawing/2014/main" id="{C743BF54-42CA-4AA0-9512-DFEA584767D8}"/>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20" name="Rectangle 3">
            <a:extLst>
              <a:ext uri="{FF2B5EF4-FFF2-40B4-BE49-F238E27FC236}">
                <a16:creationId xmlns:a16="http://schemas.microsoft.com/office/drawing/2014/main" id="{A73AFD3A-DABC-4D32-B572-3725B5D3B0D4}"/>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a:extLst>
              <a:ext uri="{FF2B5EF4-FFF2-40B4-BE49-F238E27FC236}">
                <a16:creationId xmlns:a16="http://schemas.microsoft.com/office/drawing/2014/main" id="{50B2F8C4-C60C-46B4-B932-C664892403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ECCFA59-3D0C-4A88-AC2C-1654DA83DFE9}" type="slidenum">
              <a:rPr lang="en-US" altLang="zh-CN">
                <a:solidFill>
                  <a:srgbClr val="000000"/>
                </a:solidFill>
              </a:rPr>
              <a:pPr/>
              <a:t>93</a:t>
            </a:fld>
            <a:endParaRPr lang="en-US" altLang="zh-CN">
              <a:solidFill>
                <a:srgbClr val="000000"/>
              </a:solidFill>
            </a:endParaRPr>
          </a:p>
        </p:txBody>
      </p:sp>
      <p:sp>
        <p:nvSpPr>
          <p:cNvPr id="317443" name="Rectangle 2">
            <a:extLst>
              <a:ext uri="{FF2B5EF4-FFF2-40B4-BE49-F238E27FC236}">
                <a16:creationId xmlns:a16="http://schemas.microsoft.com/office/drawing/2014/main" id="{31266877-4F69-4E38-BB03-1E315DFF11C5}"/>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44" name="Rectangle 3">
            <a:extLst>
              <a:ext uri="{FF2B5EF4-FFF2-40B4-BE49-F238E27FC236}">
                <a16:creationId xmlns:a16="http://schemas.microsoft.com/office/drawing/2014/main" id="{EF0C9260-78D6-4CDA-AA71-C9CF346AE758}"/>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latin typeface="Arial" panose="020B0604020202020204" pitchFamily="34" charset="0"/>
                <a:cs typeface="Arial" panose="020B0604020202020204" pitchFamily="34" charset="0"/>
              </a:rPr>
              <a:t>give definition of partial derivative:  lim h-&gt;0 [f(x+h,y) – f(x,y)]/h</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a:extLst>
              <a:ext uri="{FF2B5EF4-FFF2-40B4-BE49-F238E27FC236}">
                <a16:creationId xmlns:a16="http://schemas.microsoft.com/office/drawing/2014/main" id="{1B8923F1-1D18-4363-B16B-6B8E5BEECF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20F8148-147D-44FE-8CFF-65FBB294B77D}" type="slidenum">
              <a:rPr lang="en-US" altLang="zh-CN">
                <a:solidFill>
                  <a:srgbClr val="000000"/>
                </a:solidFill>
              </a:rPr>
              <a:pPr/>
              <a:t>94</a:t>
            </a:fld>
            <a:endParaRPr lang="en-US" altLang="zh-CN">
              <a:solidFill>
                <a:srgbClr val="000000"/>
              </a:solidFill>
            </a:endParaRPr>
          </a:p>
        </p:txBody>
      </p:sp>
      <p:sp>
        <p:nvSpPr>
          <p:cNvPr id="318467" name="Rectangle 2">
            <a:extLst>
              <a:ext uri="{FF2B5EF4-FFF2-40B4-BE49-F238E27FC236}">
                <a16:creationId xmlns:a16="http://schemas.microsoft.com/office/drawing/2014/main" id="{BB57D6AA-353A-4071-8DA6-426320D059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a:extLst>
              <a:ext uri="{FF2B5EF4-FFF2-40B4-BE49-F238E27FC236}">
                <a16:creationId xmlns:a16="http://schemas.microsoft.com/office/drawing/2014/main" id="{EE30A9DA-2A8D-4EAC-B530-76DD3A34C16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a:extLst>
              <a:ext uri="{FF2B5EF4-FFF2-40B4-BE49-F238E27FC236}">
                <a16:creationId xmlns:a16="http://schemas.microsoft.com/office/drawing/2014/main" id="{4F720FF6-D1C8-470E-B2BE-FB8942BB9D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D89451E7-2977-412B-AD50-6EC58EE11E1D}" type="slidenum">
              <a:rPr lang="en-US" altLang="zh-CN">
                <a:solidFill>
                  <a:srgbClr val="000000"/>
                </a:solidFill>
              </a:rPr>
              <a:pPr/>
              <a:t>95</a:t>
            </a:fld>
            <a:endParaRPr lang="en-US" altLang="zh-CN">
              <a:solidFill>
                <a:srgbClr val="000000"/>
              </a:solidFill>
            </a:endParaRPr>
          </a:p>
        </p:txBody>
      </p:sp>
      <p:sp>
        <p:nvSpPr>
          <p:cNvPr id="319491" name="Rectangle 2">
            <a:extLst>
              <a:ext uri="{FF2B5EF4-FFF2-40B4-BE49-F238E27FC236}">
                <a16:creationId xmlns:a16="http://schemas.microsoft.com/office/drawing/2014/main" id="{7C31D361-AC08-4723-A66E-F057A245FA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9492" name="Rectangle 3">
            <a:extLst>
              <a:ext uri="{FF2B5EF4-FFF2-40B4-BE49-F238E27FC236}">
                <a16:creationId xmlns:a16="http://schemas.microsoft.com/office/drawing/2014/main" id="{6A948778-AB61-4B6E-A353-376E3DFA66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a:extLst>
              <a:ext uri="{FF2B5EF4-FFF2-40B4-BE49-F238E27FC236}">
                <a16:creationId xmlns:a16="http://schemas.microsoft.com/office/drawing/2014/main" id="{99A32D23-CA13-4AFC-9DE8-CA13935371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9A8B7C9F-2166-49E6-BDBD-9C1D5FC096F7}" type="slidenum">
              <a:rPr lang="en-US" altLang="zh-CN">
                <a:solidFill>
                  <a:srgbClr val="000000"/>
                </a:solidFill>
              </a:rPr>
              <a:pPr/>
              <a:t>96</a:t>
            </a:fld>
            <a:endParaRPr lang="en-US" altLang="zh-CN">
              <a:solidFill>
                <a:srgbClr val="000000"/>
              </a:solidFill>
            </a:endParaRPr>
          </a:p>
        </p:txBody>
      </p:sp>
      <p:sp>
        <p:nvSpPr>
          <p:cNvPr id="320515" name="Rectangle 2">
            <a:extLst>
              <a:ext uri="{FF2B5EF4-FFF2-40B4-BE49-F238E27FC236}">
                <a16:creationId xmlns:a16="http://schemas.microsoft.com/office/drawing/2014/main" id="{A57CF5F9-3446-4DDB-9D95-F9F256462B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6" name="Rectangle 3">
            <a:extLst>
              <a:ext uri="{FF2B5EF4-FFF2-40B4-BE49-F238E27FC236}">
                <a16:creationId xmlns:a16="http://schemas.microsoft.com/office/drawing/2014/main" id="{9F7641D4-641F-4F0D-B630-5E71A15A7CF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a:extLst>
              <a:ext uri="{FF2B5EF4-FFF2-40B4-BE49-F238E27FC236}">
                <a16:creationId xmlns:a16="http://schemas.microsoft.com/office/drawing/2014/main" id="{F70BD3B4-68DD-4540-B4F0-4B8E0CA12B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E81E62C-149F-464F-B7CD-2CD157AE92C5}" type="slidenum">
              <a:rPr lang="en-US" altLang="zh-CN">
                <a:solidFill>
                  <a:srgbClr val="000000"/>
                </a:solidFill>
              </a:rPr>
              <a:pPr/>
              <a:t>97</a:t>
            </a:fld>
            <a:endParaRPr lang="en-US" altLang="zh-CN">
              <a:solidFill>
                <a:srgbClr val="000000"/>
              </a:solidFill>
            </a:endParaRPr>
          </a:p>
        </p:txBody>
      </p:sp>
      <p:sp>
        <p:nvSpPr>
          <p:cNvPr id="321539" name="Rectangle 2">
            <a:extLst>
              <a:ext uri="{FF2B5EF4-FFF2-40B4-BE49-F238E27FC236}">
                <a16:creationId xmlns:a16="http://schemas.microsoft.com/office/drawing/2014/main" id="{6F960BF9-29B1-44EF-8359-17FF6036AF92}"/>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1540" name="Rectangle 3">
            <a:extLst>
              <a:ext uri="{FF2B5EF4-FFF2-40B4-BE49-F238E27FC236}">
                <a16:creationId xmlns:a16="http://schemas.microsoft.com/office/drawing/2014/main" id="{F11237C0-E923-437A-9806-297A5CA44DB3}"/>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latin typeface="Arial" panose="020B0604020202020204" pitchFamily="34" charset="0"/>
                <a:cs typeface="Arial" panose="020B0604020202020204" pitchFamily="34" charset="0"/>
              </a:rPr>
              <a:t>How to fix?</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a:extLst>
              <a:ext uri="{FF2B5EF4-FFF2-40B4-BE49-F238E27FC236}">
                <a16:creationId xmlns:a16="http://schemas.microsoft.com/office/drawing/2014/main" id="{1B7B8C46-2A9C-4DC4-A844-F75B506FE5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1687A078-D0D4-4476-967E-29B47F74C814}" type="slidenum">
              <a:rPr lang="en-US" altLang="zh-CN">
                <a:solidFill>
                  <a:srgbClr val="000000"/>
                </a:solidFill>
              </a:rPr>
              <a:pPr/>
              <a:t>98</a:t>
            </a:fld>
            <a:endParaRPr lang="en-US" altLang="zh-CN">
              <a:solidFill>
                <a:srgbClr val="000000"/>
              </a:solidFill>
            </a:endParaRPr>
          </a:p>
        </p:txBody>
      </p:sp>
      <p:sp>
        <p:nvSpPr>
          <p:cNvPr id="322563" name="Rectangle 2">
            <a:extLst>
              <a:ext uri="{FF2B5EF4-FFF2-40B4-BE49-F238E27FC236}">
                <a16:creationId xmlns:a16="http://schemas.microsoft.com/office/drawing/2014/main" id="{B3B81ACE-06A5-4AC5-AB4D-3EAD4E467E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4" name="Rectangle 3">
            <a:extLst>
              <a:ext uri="{FF2B5EF4-FFF2-40B4-BE49-F238E27FC236}">
                <a16:creationId xmlns:a16="http://schemas.microsoft.com/office/drawing/2014/main" id="{C786A654-FA18-463B-9E9D-07FB706803C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a:extLst>
              <a:ext uri="{FF2B5EF4-FFF2-40B4-BE49-F238E27FC236}">
                <a16:creationId xmlns:a16="http://schemas.microsoft.com/office/drawing/2014/main" id="{899BC213-EF38-4CE9-B760-E95393A0C4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56B4FEE-CEC8-4F23-8514-CE0AB2C002BF}" type="slidenum">
              <a:rPr lang="en-US" altLang="zh-CN">
                <a:solidFill>
                  <a:srgbClr val="000000"/>
                </a:solidFill>
              </a:rPr>
              <a:pPr/>
              <a:t>99</a:t>
            </a:fld>
            <a:endParaRPr lang="en-US" altLang="zh-CN">
              <a:solidFill>
                <a:srgbClr val="000000"/>
              </a:solidFill>
            </a:endParaRPr>
          </a:p>
        </p:txBody>
      </p:sp>
      <p:sp>
        <p:nvSpPr>
          <p:cNvPr id="323587" name="Rectangle 2">
            <a:extLst>
              <a:ext uri="{FF2B5EF4-FFF2-40B4-BE49-F238E27FC236}">
                <a16:creationId xmlns:a16="http://schemas.microsoft.com/office/drawing/2014/main" id="{167C16CF-1AB1-4B55-974D-5FD50E6DA375}"/>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3588" name="Rectangle 3">
            <a:extLst>
              <a:ext uri="{FF2B5EF4-FFF2-40B4-BE49-F238E27FC236}">
                <a16:creationId xmlns:a16="http://schemas.microsoft.com/office/drawing/2014/main" id="{BAAB49C2-E21D-46CC-B7CA-A5892AF996F0}"/>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传感器的质量、成像时候的环境因素等造成图像质量不理想：如何去除噪声呢？</a:t>
            </a:r>
            <a:r>
              <a:rPr lang="en-US" altLang="zh-CN" dirty="0"/>
              <a:t>Low-rank</a:t>
            </a:r>
            <a:r>
              <a:rPr lang="zh-CN" altLang="en-US" dirty="0"/>
              <a:t>思想是一条路径</a:t>
            </a:r>
          </a:p>
        </p:txBody>
      </p:sp>
      <p:sp>
        <p:nvSpPr>
          <p:cNvPr id="4" name="灯片编号占位符 3"/>
          <p:cNvSpPr>
            <a:spLocks noGrp="1"/>
          </p:cNvSpPr>
          <p:nvPr>
            <p:ph type="sldNum" sz="quarter" idx="5"/>
          </p:nvPr>
        </p:nvSpPr>
        <p:spPr/>
        <p:txBody>
          <a:bodyPr/>
          <a:lstStyle/>
          <a:p>
            <a:fld id="{2673916B-D2F7-E340-96C7-8D932FD23B54}" type="slidenum">
              <a:rPr lang="en-US" smtClean="0"/>
              <a:pPr/>
              <a:t>16</a:t>
            </a:fld>
            <a:endParaRPr lang="en-US"/>
          </a:p>
        </p:txBody>
      </p:sp>
    </p:spTree>
    <p:extLst>
      <p:ext uri="{BB962C8B-B14F-4D97-AF65-F5344CB8AC3E}">
        <p14:creationId xmlns:p14="http://schemas.microsoft.com/office/powerpoint/2010/main" val="3700935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a:extLst>
              <a:ext uri="{FF2B5EF4-FFF2-40B4-BE49-F238E27FC236}">
                <a16:creationId xmlns:a16="http://schemas.microsoft.com/office/drawing/2014/main" id="{D70BBC67-8B77-4B25-B1A6-6F6DADF7A8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5EEB4FE-B934-4D12-92C0-DB4B5D747615}" type="slidenum">
              <a:rPr lang="en-US" altLang="zh-CN">
                <a:solidFill>
                  <a:srgbClr val="000000"/>
                </a:solidFill>
              </a:rPr>
              <a:pPr/>
              <a:t>100</a:t>
            </a:fld>
            <a:endParaRPr lang="en-US" altLang="zh-CN">
              <a:solidFill>
                <a:srgbClr val="000000"/>
              </a:solidFill>
            </a:endParaRPr>
          </a:p>
        </p:txBody>
      </p:sp>
      <p:sp>
        <p:nvSpPr>
          <p:cNvPr id="324611" name="Rectangle 2">
            <a:extLst>
              <a:ext uri="{FF2B5EF4-FFF2-40B4-BE49-F238E27FC236}">
                <a16:creationId xmlns:a16="http://schemas.microsoft.com/office/drawing/2014/main" id="{BFB6A25B-938F-471D-9240-FB9771B753B5}"/>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2" name="Rectangle 3">
            <a:extLst>
              <a:ext uri="{FF2B5EF4-FFF2-40B4-BE49-F238E27FC236}">
                <a16:creationId xmlns:a16="http://schemas.microsoft.com/office/drawing/2014/main" id="{AD9E14DD-0CDF-4C83-B82C-ED41702BAEC8}"/>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a:extLst>
              <a:ext uri="{FF2B5EF4-FFF2-40B4-BE49-F238E27FC236}">
                <a16:creationId xmlns:a16="http://schemas.microsoft.com/office/drawing/2014/main" id="{B9FA8BAF-7C32-4E7F-AFFF-906664900F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E1A1AD7-AD2B-435F-900B-B82640A55685}" type="slidenum">
              <a:rPr lang="en-US" altLang="zh-CN">
                <a:solidFill>
                  <a:srgbClr val="000000"/>
                </a:solidFill>
              </a:rPr>
              <a:pPr/>
              <a:t>101</a:t>
            </a:fld>
            <a:endParaRPr lang="en-US" altLang="zh-CN">
              <a:solidFill>
                <a:srgbClr val="000000"/>
              </a:solidFill>
            </a:endParaRPr>
          </a:p>
        </p:txBody>
      </p:sp>
      <p:sp>
        <p:nvSpPr>
          <p:cNvPr id="325635" name="Rectangle 2">
            <a:extLst>
              <a:ext uri="{FF2B5EF4-FFF2-40B4-BE49-F238E27FC236}">
                <a16:creationId xmlns:a16="http://schemas.microsoft.com/office/drawing/2014/main" id="{475BCFC1-679B-4D2F-B831-C322423179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5636" name="Rectangle 3">
            <a:extLst>
              <a:ext uri="{FF2B5EF4-FFF2-40B4-BE49-F238E27FC236}">
                <a16:creationId xmlns:a16="http://schemas.microsoft.com/office/drawing/2014/main" id="{B08D4327-5B65-46ED-9BB0-70D678240E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a:extLst>
              <a:ext uri="{FF2B5EF4-FFF2-40B4-BE49-F238E27FC236}">
                <a16:creationId xmlns:a16="http://schemas.microsoft.com/office/drawing/2014/main" id="{FE791C2C-CCD6-4904-A589-D4A1A1DCEB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AE10E6E4-6F75-4742-B0DB-68935647E668}" type="slidenum">
              <a:rPr lang="en-US" altLang="zh-CN">
                <a:solidFill>
                  <a:srgbClr val="000000"/>
                </a:solidFill>
              </a:rPr>
              <a:pPr/>
              <a:t>102</a:t>
            </a:fld>
            <a:endParaRPr lang="en-US" altLang="zh-CN">
              <a:solidFill>
                <a:srgbClr val="000000"/>
              </a:solidFill>
            </a:endParaRPr>
          </a:p>
        </p:txBody>
      </p:sp>
      <p:sp>
        <p:nvSpPr>
          <p:cNvPr id="326659" name="Rectangle 2">
            <a:extLst>
              <a:ext uri="{FF2B5EF4-FFF2-40B4-BE49-F238E27FC236}">
                <a16:creationId xmlns:a16="http://schemas.microsoft.com/office/drawing/2014/main" id="{4195AF2E-3D24-447B-9F30-B57C25207A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60" name="Rectangle 3">
            <a:extLst>
              <a:ext uri="{FF2B5EF4-FFF2-40B4-BE49-F238E27FC236}">
                <a16:creationId xmlns:a16="http://schemas.microsoft.com/office/drawing/2014/main" id="{31271F7C-ADBA-4C02-8AFE-0A13B54EA63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a:extLst>
              <a:ext uri="{FF2B5EF4-FFF2-40B4-BE49-F238E27FC236}">
                <a16:creationId xmlns:a16="http://schemas.microsoft.com/office/drawing/2014/main" id="{2DE3CDD6-1214-4F26-8F60-461D05F5F8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40793767-0771-4093-BD8A-998F9A0986B7}" type="slidenum">
              <a:rPr lang="en-US" altLang="zh-CN">
                <a:solidFill>
                  <a:srgbClr val="000000"/>
                </a:solidFill>
              </a:rPr>
              <a:pPr/>
              <a:t>103</a:t>
            </a:fld>
            <a:endParaRPr lang="en-US" altLang="zh-CN">
              <a:solidFill>
                <a:srgbClr val="000000"/>
              </a:solidFill>
            </a:endParaRPr>
          </a:p>
        </p:txBody>
      </p:sp>
      <p:sp>
        <p:nvSpPr>
          <p:cNvPr id="327683" name="Rectangle 2">
            <a:extLst>
              <a:ext uri="{FF2B5EF4-FFF2-40B4-BE49-F238E27FC236}">
                <a16:creationId xmlns:a16="http://schemas.microsoft.com/office/drawing/2014/main" id="{92C23ED7-82FE-4CF8-8C87-0E6F6F885C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684" name="Rectangle 3">
            <a:extLst>
              <a:ext uri="{FF2B5EF4-FFF2-40B4-BE49-F238E27FC236}">
                <a16:creationId xmlns:a16="http://schemas.microsoft.com/office/drawing/2014/main" id="{9DC3810D-F656-46E2-B218-2A0DD943900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latin typeface="Arial" panose="020B0604020202020204" pitchFamily="34" charset="0"/>
                <a:cs typeface="Arial" panose="020B0604020202020204" pitchFamily="34" charset="0"/>
              </a:rPr>
              <a:t>Figures show gradient magnitude of zebra at two different scales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a:extLst>
              <a:ext uri="{FF2B5EF4-FFF2-40B4-BE49-F238E27FC236}">
                <a16:creationId xmlns:a16="http://schemas.microsoft.com/office/drawing/2014/main" id="{99D40C20-17C0-4517-849D-F5558EE2B31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364985B-283B-4756-BC00-F2E1008DC28E}" type="slidenum">
              <a:rPr lang="en-US" altLang="zh-CN">
                <a:solidFill>
                  <a:srgbClr val="000000"/>
                </a:solidFill>
              </a:rPr>
              <a:pPr/>
              <a:t>104</a:t>
            </a:fld>
            <a:endParaRPr lang="en-US" altLang="zh-CN">
              <a:solidFill>
                <a:srgbClr val="000000"/>
              </a:solidFill>
            </a:endParaRPr>
          </a:p>
        </p:txBody>
      </p:sp>
      <p:sp>
        <p:nvSpPr>
          <p:cNvPr id="328707" name="Rectangle 2">
            <a:extLst>
              <a:ext uri="{FF2B5EF4-FFF2-40B4-BE49-F238E27FC236}">
                <a16:creationId xmlns:a16="http://schemas.microsoft.com/office/drawing/2014/main" id="{7902762A-6B63-46B0-8DF0-173B7BC1196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8" name="Rectangle 3">
            <a:extLst>
              <a:ext uri="{FF2B5EF4-FFF2-40B4-BE49-F238E27FC236}">
                <a16:creationId xmlns:a16="http://schemas.microsoft.com/office/drawing/2014/main" id="{17538CC4-B310-4CE6-B5FF-C94ADCF175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a:extLst>
              <a:ext uri="{FF2B5EF4-FFF2-40B4-BE49-F238E27FC236}">
                <a16:creationId xmlns:a16="http://schemas.microsoft.com/office/drawing/2014/main" id="{F21BBD98-903F-4D95-B04D-CA50C997C8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9A5C56F8-E9E1-4B0C-B5B5-E67DD07D10ED}" type="slidenum">
              <a:rPr lang="en-US" altLang="zh-CN">
                <a:solidFill>
                  <a:srgbClr val="000000"/>
                </a:solidFill>
              </a:rPr>
              <a:pPr/>
              <a:t>105</a:t>
            </a:fld>
            <a:endParaRPr lang="en-US" altLang="zh-CN">
              <a:solidFill>
                <a:srgbClr val="000000"/>
              </a:solidFill>
            </a:endParaRPr>
          </a:p>
        </p:txBody>
      </p:sp>
      <p:sp>
        <p:nvSpPr>
          <p:cNvPr id="329731" name="Rectangle 2">
            <a:extLst>
              <a:ext uri="{FF2B5EF4-FFF2-40B4-BE49-F238E27FC236}">
                <a16:creationId xmlns:a16="http://schemas.microsoft.com/office/drawing/2014/main" id="{4DE5FC5B-C9D2-4AB6-A5CB-2A316D3ADB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9732" name="Rectangle 3">
            <a:extLst>
              <a:ext uri="{FF2B5EF4-FFF2-40B4-BE49-F238E27FC236}">
                <a16:creationId xmlns:a16="http://schemas.microsoft.com/office/drawing/2014/main" id="{279CBA9C-66E1-4D27-8884-521EAD962E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a:extLst>
              <a:ext uri="{FF2B5EF4-FFF2-40B4-BE49-F238E27FC236}">
                <a16:creationId xmlns:a16="http://schemas.microsoft.com/office/drawing/2014/main" id="{F6508E72-58FF-440B-B6CD-2A011CF821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6915E61-0326-490C-83E0-17A8ACAC7341}" type="slidenum">
              <a:rPr lang="en-US" altLang="zh-CN">
                <a:solidFill>
                  <a:srgbClr val="000000"/>
                </a:solidFill>
              </a:rPr>
              <a:pPr/>
              <a:t>106</a:t>
            </a:fld>
            <a:endParaRPr lang="en-US" altLang="zh-CN">
              <a:solidFill>
                <a:srgbClr val="000000"/>
              </a:solidFill>
            </a:endParaRPr>
          </a:p>
        </p:txBody>
      </p:sp>
      <p:sp>
        <p:nvSpPr>
          <p:cNvPr id="330755" name="Rectangle 2">
            <a:extLst>
              <a:ext uri="{FF2B5EF4-FFF2-40B4-BE49-F238E27FC236}">
                <a16:creationId xmlns:a16="http://schemas.microsoft.com/office/drawing/2014/main" id="{7A4C8737-0979-4AF8-AA87-2EB7425038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6" name="Rectangle 3">
            <a:extLst>
              <a:ext uri="{FF2B5EF4-FFF2-40B4-BE49-F238E27FC236}">
                <a16:creationId xmlns:a16="http://schemas.microsoft.com/office/drawing/2014/main" id="{2159B6DD-30E5-449A-9DB4-372E0E02D8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a:extLst>
              <a:ext uri="{FF2B5EF4-FFF2-40B4-BE49-F238E27FC236}">
                <a16:creationId xmlns:a16="http://schemas.microsoft.com/office/drawing/2014/main" id="{C1C6C553-CDB1-4F89-8BCC-5ED117E3B0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55E65253-2FA4-4CAA-830D-E2069224CE5F}" type="slidenum">
              <a:rPr lang="en-US" altLang="zh-CN">
                <a:solidFill>
                  <a:srgbClr val="000000"/>
                </a:solidFill>
              </a:rPr>
              <a:pPr/>
              <a:t>107</a:t>
            </a:fld>
            <a:endParaRPr lang="en-US" altLang="zh-CN">
              <a:solidFill>
                <a:srgbClr val="000000"/>
              </a:solidFill>
            </a:endParaRPr>
          </a:p>
        </p:txBody>
      </p:sp>
      <p:sp>
        <p:nvSpPr>
          <p:cNvPr id="331779" name="Rectangle 2">
            <a:extLst>
              <a:ext uri="{FF2B5EF4-FFF2-40B4-BE49-F238E27FC236}">
                <a16:creationId xmlns:a16="http://schemas.microsoft.com/office/drawing/2014/main" id="{8824C33D-C4AB-4081-89C4-4D635BE3A6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1780" name="Rectangle 3">
            <a:extLst>
              <a:ext uri="{FF2B5EF4-FFF2-40B4-BE49-F238E27FC236}">
                <a16:creationId xmlns:a16="http://schemas.microsoft.com/office/drawing/2014/main" id="{0108460F-6CF4-459F-A81E-78D83994A47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a:extLst>
              <a:ext uri="{FF2B5EF4-FFF2-40B4-BE49-F238E27FC236}">
                <a16:creationId xmlns:a16="http://schemas.microsoft.com/office/drawing/2014/main" id="{9C34C47C-DFA7-486C-99B5-103A2F978D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4F7F6D4-6ACF-4D92-803A-6A94A5902E56}" type="slidenum">
              <a:rPr lang="en-US" altLang="zh-CN">
                <a:solidFill>
                  <a:srgbClr val="000000"/>
                </a:solidFill>
              </a:rPr>
              <a:pPr/>
              <a:t>108</a:t>
            </a:fld>
            <a:endParaRPr lang="en-US" altLang="zh-CN">
              <a:solidFill>
                <a:srgbClr val="000000"/>
              </a:solidFill>
            </a:endParaRPr>
          </a:p>
        </p:txBody>
      </p:sp>
      <p:sp>
        <p:nvSpPr>
          <p:cNvPr id="332803" name="Rectangle 2">
            <a:extLst>
              <a:ext uri="{FF2B5EF4-FFF2-40B4-BE49-F238E27FC236}">
                <a16:creationId xmlns:a16="http://schemas.microsoft.com/office/drawing/2014/main" id="{34C283E9-DC68-407A-8C4D-3ED6EF6ED0A6}"/>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4" name="Rectangle 3">
            <a:extLst>
              <a:ext uri="{FF2B5EF4-FFF2-40B4-BE49-F238E27FC236}">
                <a16:creationId xmlns:a16="http://schemas.microsoft.com/office/drawing/2014/main" id="{54C2C2C9-5754-46AA-A2DC-4405780C4AB9}"/>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a:extLst>
              <a:ext uri="{FF2B5EF4-FFF2-40B4-BE49-F238E27FC236}">
                <a16:creationId xmlns:a16="http://schemas.microsoft.com/office/drawing/2014/main" id="{9846B8D4-97D7-4155-B534-73165EE32D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9F4AB984-FAD4-4420-9633-4A10C4E5698E}" type="slidenum">
              <a:rPr lang="en-US" altLang="zh-CN">
                <a:solidFill>
                  <a:srgbClr val="000000"/>
                </a:solidFill>
              </a:rPr>
              <a:pPr/>
              <a:t>109</a:t>
            </a:fld>
            <a:endParaRPr lang="en-US" altLang="zh-CN">
              <a:solidFill>
                <a:srgbClr val="000000"/>
              </a:solidFill>
            </a:endParaRPr>
          </a:p>
        </p:txBody>
      </p:sp>
      <p:sp>
        <p:nvSpPr>
          <p:cNvPr id="333827" name="Rectangle 2">
            <a:extLst>
              <a:ext uri="{FF2B5EF4-FFF2-40B4-BE49-F238E27FC236}">
                <a16:creationId xmlns:a16="http://schemas.microsoft.com/office/drawing/2014/main" id="{FC6FC134-EE8C-4926-A97F-444B08C6F36D}"/>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3828" name="Rectangle 3">
            <a:extLst>
              <a:ext uri="{FF2B5EF4-FFF2-40B4-BE49-F238E27FC236}">
                <a16:creationId xmlns:a16="http://schemas.microsoft.com/office/drawing/2014/main" id="{E10101C0-A20B-44A8-A906-61422657CD72}"/>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传感器的质量、成像时候的环境因素等造成图像质量不理想</a:t>
            </a:r>
          </a:p>
        </p:txBody>
      </p:sp>
      <p:sp>
        <p:nvSpPr>
          <p:cNvPr id="4" name="灯片编号占位符 3"/>
          <p:cNvSpPr>
            <a:spLocks noGrp="1"/>
          </p:cNvSpPr>
          <p:nvPr>
            <p:ph type="sldNum" sz="quarter" idx="5"/>
          </p:nvPr>
        </p:nvSpPr>
        <p:spPr/>
        <p:txBody>
          <a:bodyPr/>
          <a:lstStyle/>
          <a:p>
            <a:fld id="{2673916B-D2F7-E340-96C7-8D932FD23B54}" type="slidenum">
              <a:rPr lang="en-US" smtClean="0"/>
              <a:pPr/>
              <a:t>17</a:t>
            </a:fld>
            <a:endParaRPr lang="en-US"/>
          </a:p>
        </p:txBody>
      </p:sp>
    </p:spTree>
    <p:extLst>
      <p:ext uri="{BB962C8B-B14F-4D97-AF65-F5344CB8AC3E}">
        <p14:creationId xmlns:p14="http://schemas.microsoft.com/office/powerpoint/2010/main" val="40263816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a:extLst>
              <a:ext uri="{FF2B5EF4-FFF2-40B4-BE49-F238E27FC236}">
                <a16:creationId xmlns:a16="http://schemas.microsoft.com/office/drawing/2014/main" id="{C5992829-1336-4CAE-8A71-3A5C16B799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5C030E36-6410-45A9-B6C2-9402E55BD99A}" type="slidenum">
              <a:rPr lang="en-US" altLang="zh-CN">
                <a:solidFill>
                  <a:srgbClr val="000000"/>
                </a:solidFill>
              </a:rPr>
              <a:pPr/>
              <a:t>110</a:t>
            </a:fld>
            <a:endParaRPr lang="en-US" altLang="zh-CN">
              <a:solidFill>
                <a:srgbClr val="000000"/>
              </a:solidFill>
            </a:endParaRPr>
          </a:p>
        </p:txBody>
      </p:sp>
      <p:sp>
        <p:nvSpPr>
          <p:cNvPr id="334851" name="Rectangle 2">
            <a:extLst>
              <a:ext uri="{FF2B5EF4-FFF2-40B4-BE49-F238E27FC236}">
                <a16:creationId xmlns:a16="http://schemas.microsoft.com/office/drawing/2014/main" id="{4840382F-6972-46FD-976E-2EEB1EDA40C2}"/>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2" name="Rectangle 3">
            <a:extLst>
              <a:ext uri="{FF2B5EF4-FFF2-40B4-BE49-F238E27FC236}">
                <a16:creationId xmlns:a16="http://schemas.microsoft.com/office/drawing/2014/main" id="{D3991BAE-D08A-4CF8-8E7F-F1AE5CD6287F}"/>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a:extLst>
              <a:ext uri="{FF2B5EF4-FFF2-40B4-BE49-F238E27FC236}">
                <a16:creationId xmlns:a16="http://schemas.microsoft.com/office/drawing/2014/main" id="{CEDF8CB4-8B93-4842-9FD9-33D3331C6A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298D19A-42BE-4B91-9BF6-719DA202A73D}" type="slidenum">
              <a:rPr lang="en-US" altLang="zh-CN">
                <a:solidFill>
                  <a:srgbClr val="000000"/>
                </a:solidFill>
              </a:rPr>
              <a:pPr/>
              <a:t>111</a:t>
            </a:fld>
            <a:endParaRPr lang="en-US" altLang="zh-CN">
              <a:solidFill>
                <a:srgbClr val="000000"/>
              </a:solidFill>
            </a:endParaRPr>
          </a:p>
        </p:txBody>
      </p:sp>
      <p:sp>
        <p:nvSpPr>
          <p:cNvPr id="335875" name="Rectangle 2">
            <a:extLst>
              <a:ext uri="{FF2B5EF4-FFF2-40B4-BE49-F238E27FC236}">
                <a16:creationId xmlns:a16="http://schemas.microsoft.com/office/drawing/2014/main" id="{051A8E95-3475-4732-B95C-9E3486E3B830}"/>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5876" name="Rectangle 3">
            <a:extLst>
              <a:ext uri="{FF2B5EF4-FFF2-40B4-BE49-F238E27FC236}">
                <a16:creationId xmlns:a16="http://schemas.microsoft.com/office/drawing/2014/main" id="{54E59145-A930-4C6D-A5C5-FCC5550EDFF2}"/>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a:extLst>
              <a:ext uri="{FF2B5EF4-FFF2-40B4-BE49-F238E27FC236}">
                <a16:creationId xmlns:a16="http://schemas.microsoft.com/office/drawing/2014/main" id="{3A777184-0BD1-4D41-BA0E-DBC88E4D19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1C41AD3B-2A16-4C97-AD7B-204DF325E63A}" type="slidenum">
              <a:rPr lang="en-US" altLang="zh-CN">
                <a:solidFill>
                  <a:srgbClr val="000000"/>
                </a:solidFill>
              </a:rPr>
              <a:pPr/>
              <a:t>112</a:t>
            </a:fld>
            <a:endParaRPr lang="en-US" altLang="zh-CN">
              <a:solidFill>
                <a:srgbClr val="000000"/>
              </a:solidFill>
            </a:endParaRPr>
          </a:p>
        </p:txBody>
      </p:sp>
      <p:sp>
        <p:nvSpPr>
          <p:cNvPr id="336899" name="Rectangle 2">
            <a:extLst>
              <a:ext uri="{FF2B5EF4-FFF2-40B4-BE49-F238E27FC236}">
                <a16:creationId xmlns:a16="http://schemas.microsoft.com/office/drawing/2014/main" id="{AF20F63B-BE4E-4480-870C-939791B4D9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900" name="Rectangle 3">
            <a:extLst>
              <a:ext uri="{FF2B5EF4-FFF2-40B4-BE49-F238E27FC236}">
                <a16:creationId xmlns:a16="http://schemas.microsoft.com/office/drawing/2014/main" id="{B7389608-04E9-4739-9385-C3E7549A33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a:extLst>
              <a:ext uri="{FF2B5EF4-FFF2-40B4-BE49-F238E27FC236}">
                <a16:creationId xmlns:a16="http://schemas.microsoft.com/office/drawing/2014/main" id="{87ECE075-1CA1-4662-AAD2-F77FD908FB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6C89F207-BC94-4353-8BB4-FFAC7B249799}" type="slidenum">
              <a:rPr lang="en-US" altLang="zh-CN">
                <a:solidFill>
                  <a:srgbClr val="000000"/>
                </a:solidFill>
              </a:rPr>
              <a:pPr/>
              <a:t>113</a:t>
            </a:fld>
            <a:endParaRPr lang="en-US" altLang="zh-CN">
              <a:solidFill>
                <a:srgbClr val="000000"/>
              </a:solidFill>
            </a:endParaRPr>
          </a:p>
        </p:txBody>
      </p:sp>
      <p:sp>
        <p:nvSpPr>
          <p:cNvPr id="337923" name="Rectangle 2">
            <a:extLst>
              <a:ext uri="{FF2B5EF4-FFF2-40B4-BE49-F238E27FC236}">
                <a16:creationId xmlns:a16="http://schemas.microsoft.com/office/drawing/2014/main" id="{4444AC23-6351-4EF4-AF06-40D939F6CF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24" name="Rectangle 3">
            <a:extLst>
              <a:ext uri="{FF2B5EF4-FFF2-40B4-BE49-F238E27FC236}">
                <a16:creationId xmlns:a16="http://schemas.microsoft.com/office/drawing/2014/main" id="{08497B34-FA12-4E8A-B01A-FF3649F561C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a:extLst>
              <a:ext uri="{FF2B5EF4-FFF2-40B4-BE49-F238E27FC236}">
                <a16:creationId xmlns:a16="http://schemas.microsoft.com/office/drawing/2014/main" id="{A51AB249-0BAE-49BB-9919-EB13D07021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35115FE7-C2B4-4381-92A0-304536564035}" type="slidenum">
              <a:rPr lang="en-US" altLang="zh-CN">
                <a:solidFill>
                  <a:srgbClr val="000000"/>
                </a:solidFill>
              </a:rPr>
              <a:pPr/>
              <a:t>114</a:t>
            </a:fld>
            <a:endParaRPr lang="en-US" altLang="zh-CN">
              <a:solidFill>
                <a:srgbClr val="000000"/>
              </a:solidFill>
            </a:endParaRPr>
          </a:p>
        </p:txBody>
      </p:sp>
      <p:sp>
        <p:nvSpPr>
          <p:cNvPr id="338947" name="Rectangle 2">
            <a:extLst>
              <a:ext uri="{FF2B5EF4-FFF2-40B4-BE49-F238E27FC236}">
                <a16:creationId xmlns:a16="http://schemas.microsoft.com/office/drawing/2014/main" id="{04F2AFCB-BB33-4961-B795-48E13FB0CB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8" name="Rectangle 3">
            <a:extLst>
              <a:ext uri="{FF2B5EF4-FFF2-40B4-BE49-F238E27FC236}">
                <a16:creationId xmlns:a16="http://schemas.microsoft.com/office/drawing/2014/main" id="{4A61C62D-3DA7-4A03-A37B-CAC8799E98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05F57B06-374F-400C-A7DB-94591420CD83}"/>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9971" name="Rectangle 3">
            <a:extLst>
              <a:ext uri="{FF2B5EF4-FFF2-40B4-BE49-F238E27FC236}">
                <a16:creationId xmlns:a16="http://schemas.microsoft.com/office/drawing/2014/main" id="{5D79370A-E343-452C-A889-E6A4C3B22CAD}"/>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a:extLst>
              <a:ext uri="{FF2B5EF4-FFF2-40B4-BE49-F238E27FC236}">
                <a16:creationId xmlns:a16="http://schemas.microsoft.com/office/drawing/2014/main" id="{BFDBF78B-D7E8-4543-9D68-ECF66B3E9D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D65EF9C-E6F5-4BE4-8ACE-6FE88CB78859}" type="slidenum">
              <a:rPr lang="en-US" altLang="zh-CN">
                <a:solidFill>
                  <a:srgbClr val="000000"/>
                </a:solidFill>
              </a:rPr>
              <a:pPr/>
              <a:t>116</a:t>
            </a:fld>
            <a:endParaRPr lang="en-US" altLang="zh-CN">
              <a:solidFill>
                <a:srgbClr val="000000"/>
              </a:solidFill>
            </a:endParaRPr>
          </a:p>
        </p:txBody>
      </p:sp>
      <p:sp>
        <p:nvSpPr>
          <p:cNvPr id="340995" name="Rectangle 2">
            <a:extLst>
              <a:ext uri="{FF2B5EF4-FFF2-40B4-BE49-F238E27FC236}">
                <a16:creationId xmlns:a16="http://schemas.microsoft.com/office/drawing/2014/main" id="{BD4E2E38-E5F4-4A46-A31C-FD86B6B162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6" name="Rectangle 3">
            <a:extLst>
              <a:ext uri="{FF2B5EF4-FFF2-40B4-BE49-F238E27FC236}">
                <a16:creationId xmlns:a16="http://schemas.microsoft.com/office/drawing/2014/main" id="{E2ACAD40-064C-4501-ABA5-D705F5FF40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a:extLst>
              <a:ext uri="{FF2B5EF4-FFF2-40B4-BE49-F238E27FC236}">
                <a16:creationId xmlns:a16="http://schemas.microsoft.com/office/drawing/2014/main" id="{EAF480B7-196D-4875-90A5-ED51A79705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9BC9126-B431-463F-A518-36CF1BA92424}" type="slidenum">
              <a:rPr lang="en-US" altLang="zh-CN">
                <a:solidFill>
                  <a:srgbClr val="000000"/>
                </a:solidFill>
              </a:rPr>
              <a:pPr/>
              <a:t>117</a:t>
            </a:fld>
            <a:endParaRPr lang="en-US" altLang="zh-CN">
              <a:solidFill>
                <a:srgbClr val="000000"/>
              </a:solidFill>
            </a:endParaRPr>
          </a:p>
        </p:txBody>
      </p:sp>
      <p:sp>
        <p:nvSpPr>
          <p:cNvPr id="342019" name="Rectangle 2">
            <a:extLst>
              <a:ext uri="{FF2B5EF4-FFF2-40B4-BE49-F238E27FC236}">
                <a16:creationId xmlns:a16="http://schemas.microsoft.com/office/drawing/2014/main" id="{DF077ACD-4359-4599-8BB8-F5DD8219FF7F}"/>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2020" name="Rectangle 3">
            <a:extLst>
              <a:ext uri="{FF2B5EF4-FFF2-40B4-BE49-F238E27FC236}">
                <a16:creationId xmlns:a16="http://schemas.microsoft.com/office/drawing/2014/main" id="{852A9261-2D80-48A6-B0B5-8C85361DE282}"/>
              </a:ext>
            </a:extLst>
          </p:cNvPr>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a:extLst>
              <a:ext uri="{FF2B5EF4-FFF2-40B4-BE49-F238E27FC236}">
                <a16:creationId xmlns:a16="http://schemas.microsoft.com/office/drawing/2014/main" id="{0BF26E65-8CF3-4CD8-88B6-71D7EA43CC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3AB062F-3C72-43F5-86FD-2A7C91C57151}" type="slidenum">
              <a:rPr lang="en-US" altLang="zh-CN">
                <a:solidFill>
                  <a:srgbClr val="000000"/>
                </a:solidFill>
              </a:rPr>
              <a:pPr/>
              <a:t>118</a:t>
            </a:fld>
            <a:endParaRPr lang="en-US" altLang="zh-CN">
              <a:solidFill>
                <a:srgbClr val="000000"/>
              </a:solidFill>
            </a:endParaRPr>
          </a:p>
        </p:txBody>
      </p:sp>
      <p:sp>
        <p:nvSpPr>
          <p:cNvPr id="343043" name="Rectangle 2">
            <a:extLst>
              <a:ext uri="{FF2B5EF4-FFF2-40B4-BE49-F238E27FC236}">
                <a16:creationId xmlns:a16="http://schemas.microsoft.com/office/drawing/2014/main" id="{AF68EF8B-9CC8-4538-80E2-8F8CD81AB7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4" name="Rectangle 3">
            <a:extLst>
              <a:ext uri="{FF2B5EF4-FFF2-40B4-BE49-F238E27FC236}">
                <a16:creationId xmlns:a16="http://schemas.microsoft.com/office/drawing/2014/main" id="{54DC5E21-A5CB-47C1-B64B-C5991FAA35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32</a:t>
            </a:fld>
            <a:endParaRPr lang="en-US"/>
          </a:p>
        </p:txBody>
      </p:sp>
    </p:spTree>
    <p:extLst>
      <p:ext uri="{BB962C8B-B14F-4D97-AF65-F5344CB8AC3E}">
        <p14:creationId xmlns:p14="http://schemas.microsoft.com/office/powerpoint/2010/main" val="341708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35</a:t>
            </a:fld>
            <a:endParaRPr lang="en-US"/>
          </a:p>
        </p:txBody>
      </p:sp>
    </p:spTree>
    <p:extLst>
      <p:ext uri="{BB962C8B-B14F-4D97-AF65-F5344CB8AC3E}">
        <p14:creationId xmlns:p14="http://schemas.microsoft.com/office/powerpoint/2010/main" val="2148395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智慧法律、智能监控</a:t>
            </a:r>
          </a:p>
        </p:txBody>
      </p:sp>
      <p:sp>
        <p:nvSpPr>
          <p:cNvPr id="4" name="灯片编号占位符 3"/>
          <p:cNvSpPr>
            <a:spLocks noGrp="1"/>
          </p:cNvSpPr>
          <p:nvPr>
            <p:ph type="sldNum" sz="quarter" idx="5"/>
          </p:nvPr>
        </p:nvSpPr>
        <p:spPr/>
        <p:txBody>
          <a:bodyPr/>
          <a:lstStyle/>
          <a:p>
            <a:fld id="{2673916B-D2F7-E340-96C7-8D932FD23B54}" type="slidenum">
              <a:rPr lang="en-US" smtClean="0"/>
              <a:pPr/>
              <a:t>41</a:t>
            </a:fld>
            <a:endParaRPr lang="en-US"/>
          </a:p>
        </p:txBody>
      </p:sp>
    </p:spTree>
    <p:extLst>
      <p:ext uri="{BB962C8B-B14F-4D97-AF65-F5344CB8AC3E}">
        <p14:creationId xmlns:p14="http://schemas.microsoft.com/office/powerpoint/2010/main" val="2015145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71</a:t>
            </a:fld>
            <a:endParaRPr lang="en-US"/>
          </a:p>
        </p:txBody>
      </p:sp>
    </p:spTree>
    <p:extLst>
      <p:ext uri="{BB962C8B-B14F-4D97-AF65-F5344CB8AC3E}">
        <p14:creationId xmlns:p14="http://schemas.microsoft.com/office/powerpoint/2010/main" val="1036868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0" i="0" dirty="0">
                <a:effectLst/>
                <a:latin typeface="arial" panose="020B0604020202020204" pitchFamily="34" charset="0"/>
              </a:rPr>
              <a:t>Digital cameras are usually equipped with IR-blocking filters </a:t>
            </a:r>
            <a:r>
              <a:rPr lang="en-US" altLang="zh-CN" sz="1200" b="1" i="0" dirty="0">
                <a:effectLst/>
                <a:latin typeface="arial" panose="020B0604020202020204" pitchFamily="34" charset="0"/>
              </a:rPr>
              <a:t>to prevent unnatural-looking images</a:t>
            </a:r>
            <a:r>
              <a:rPr lang="en-US" altLang="zh-CN" sz="1200" b="0" i="0" dirty="0">
                <a:effectLst/>
                <a:latin typeface="arial" panose="020B0604020202020204" pitchFamily="34" charset="0"/>
              </a:rPr>
              <a:t>. IR-transmitting (passing) filters, or removal of factory IR-blocking filters, are commonly used in infrared photography to pass infrared light and block visible and ultraviolet light.</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2673916B-D2F7-E340-96C7-8D932FD23B54}" type="slidenum">
              <a:rPr lang="en-US" smtClean="0"/>
              <a:pPr/>
              <a:t>73</a:t>
            </a:fld>
            <a:endParaRPr lang="en-US"/>
          </a:p>
        </p:txBody>
      </p:sp>
    </p:spTree>
    <p:extLst>
      <p:ext uri="{BB962C8B-B14F-4D97-AF65-F5344CB8AC3E}">
        <p14:creationId xmlns:p14="http://schemas.microsoft.com/office/powerpoint/2010/main" val="3674956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标题 8">
            <a:extLst>
              <a:ext uri="{FF2B5EF4-FFF2-40B4-BE49-F238E27FC236}">
                <a16:creationId xmlns:a16="http://schemas.microsoft.com/office/drawing/2014/main" id="{33F044F8-6D6D-4692-95F4-8E89BD0D8702}"/>
              </a:ext>
            </a:extLst>
          </p:cNvPr>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fld id="{CC65E4AB-B0FF-49A3-944C-8F9E38EF558C}" type="datetime5">
              <a:rPr lang="zh-CN" altLang="en-US" smtClean="0"/>
              <a:t>2025/3/3</a:t>
            </a:fld>
            <a:endParaRPr lang="en-US" dirty="0"/>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fld id="{B4E7E825-310D-4C9D-88E4-F82F7D9BBF6A}" type="datetime5">
              <a:rPr lang="zh-CN" altLang="en-US" smtClean="0"/>
              <a:t>2025/3/3</a:t>
            </a:fld>
            <a:endParaRPr lang="en-US" dirty="0"/>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E78E940-7624-4FC9-86D1-2D88B7A314E6}"/>
              </a:ext>
            </a:extLst>
          </p:cNvPr>
          <p:cNvSpPr/>
          <p:nvPr userDrawn="1"/>
        </p:nvSpPr>
        <p:spPr bwMode="auto">
          <a:xfrm>
            <a:off x="-11627" y="-8131"/>
            <a:ext cx="9155627" cy="904946"/>
          </a:xfrm>
          <a:prstGeom prst="rect">
            <a:avLst/>
          </a:prstGeom>
          <a:solidFill>
            <a:srgbClr val="24267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dirty="0">
              <a:ln>
                <a:noFill/>
              </a:ln>
              <a:solidFill>
                <a:schemeClr val="tx1"/>
              </a:solidFill>
              <a:effectLst/>
              <a:latin typeface="Times New Roman" pitchFamily="18" charset="0"/>
              <a:ea typeface="宋体" pitchFamily="2" charset="-122"/>
            </a:endParaRPr>
          </a:p>
        </p:txBody>
      </p:sp>
      <p:sp>
        <p:nvSpPr>
          <p:cNvPr id="4" name="页脚占位符 3">
            <a:extLst>
              <a:ext uri="{FF2B5EF4-FFF2-40B4-BE49-F238E27FC236}">
                <a16:creationId xmlns:a16="http://schemas.microsoft.com/office/drawing/2014/main" id="{677028E0-8DED-411C-A418-046525B3B6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C8FBE7A-46C2-41D4-8636-B60225CAE280}"/>
              </a:ext>
            </a:extLst>
          </p:cNvPr>
          <p:cNvSpPr>
            <a:spLocks noGrp="1"/>
          </p:cNvSpPr>
          <p:nvPr>
            <p:ph type="sldNum" sz="quarter" idx="12"/>
          </p:nvPr>
        </p:nvSpPr>
        <p:spPr>
          <a:xfrm>
            <a:off x="6950319" y="365126"/>
            <a:ext cx="2057400" cy="365125"/>
          </a:xfrm>
          <a:prstGeom prst="rect">
            <a:avLst/>
          </a:prstGeom>
        </p:spPr>
        <p:txBody>
          <a:bodyPr/>
          <a:lstStyle>
            <a:lvl1pPr marL="457200" indent="-457200">
              <a:buFont typeface="+mj-ea"/>
              <a:buAutoNum type="circleNumDbPlain"/>
              <a:defRPr sz="2400">
                <a:solidFill>
                  <a:schemeClr val="bg1"/>
                </a:solidFill>
                <a:latin typeface="Times New Roman" panose="02020603050405020304" pitchFamily="18" charset="0"/>
                <a:cs typeface="Times New Roman" panose="02020603050405020304" pitchFamily="18" charset="0"/>
              </a:defRPr>
            </a:lvl1pPr>
          </a:lstStyle>
          <a:p>
            <a:pPr marL="0" indent="0">
              <a:buFont typeface="+mj-ea"/>
              <a:buNone/>
            </a:pPr>
            <a:fld id="{B261EB77-CCA5-43A6-9BD8-ED82AC968AAB}" type="slidenum">
              <a:rPr lang="zh-CN" altLang="en-US" smtClean="0"/>
              <a:pPr marL="0" indent="0">
                <a:buFont typeface="+mj-ea"/>
                <a:buNone/>
              </a:pPr>
              <a:t>‹#›</a:t>
            </a:fld>
            <a:endParaRPr lang="zh-CN" altLang="en-US" dirty="0"/>
          </a:p>
        </p:txBody>
      </p:sp>
      <p:sp>
        <p:nvSpPr>
          <p:cNvPr id="7" name="Date Placeholder 3">
            <a:extLst>
              <a:ext uri="{FF2B5EF4-FFF2-40B4-BE49-F238E27FC236}">
                <a16:creationId xmlns:a16="http://schemas.microsoft.com/office/drawing/2014/main" id="{693E0E59-D6BF-4134-81EA-4D2E034C4F83}"/>
              </a:ext>
            </a:extLst>
          </p:cNvPr>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fld id="{7CE9C5E2-72DF-4F6B-B1BE-2B035C2922DB}" type="datetime5">
              <a:rPr lang="zh-CN" altLang="en-US" smtClean="0"/>
              <a:t>2025/3/3</a:t>
            </a:fld>
            <a:endParaRPr lang="en-US" dirty="0"/>
          </a:p>
        </p:txBody>
      </p:sp>
      <p:sp>
        <p:nvSpPr>
          <p:cNvPr id="8" name="Slide Number Placeholder 5">
            <a:extLst>
              <a:ext uri="{FF2B5EF4-FFF2-40B4-BE49-F238E27FC236}">
                <a16:creationId xmlns:a16="http://schemas.microsoft.com/office/drawing/2014/main" id="{9CE817EA-4101-4DCE-B1DE-30B06DE93D9D}"/>
              </a:ext>
            </a:extLst>
          </p:cNvPr>
          <p:cNvSpPr txBox="1">
            <a:spLocks/>
          </p:cNvSpPr>
          <p:nvPr userDrawn="1"/>
        </p:nvSpPr>
        <p:spPr>
          <a:xfrm>
            <a:off x="6324600" y="6416675"/>
            <a:ext cx="1003498" cy="365125"/>
          </a:xfrm>
          <a:prstGeom prst="rect">
            <a:avLst/>
          </a:prstGeom>
        </p:spPr>
        <p:txBody>
          <a:bodyP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DC490-98B8-074B-BB30-37775A2447EF}" type="slidenum">
              <a:rPr lang="en-US" smtClean="0"/>
              <a:pPr/>
              <a:t>‹#›</a:t>
            </a:fld>
            <a:endParaRPr lang="en-US" dirty="0"/>
          </a:p>
        </p:txBody>
      </p:sp>
    </p:spTree>
    <p:extLst>
      <p:ext uri="{BB962C8B-B14F-4D97-AF65-F5344CB8AC3E}">
        <p14:creationId xmlns:p14="http://schemas.microsoft.com/office/powerpoint/2010/main" val="2710636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2290B29-E008-4261-A905-15B702BB9E5F}"/>
              </a:ext>
            </a:extLst>
          </p:cNvPr>
          <p:cNvSpPr>
            <a:spLocks noGrp="1"/>
          </p:cNvSpPr>
          <p:nvPr>
            <p:ph type="sldNum" sz="quarter" idx="12"/>
          </p:nvPr>
        </p:nvSpPr>
        <p:spPr>
          <a:xfrm>
            <a:off x="8610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0" y="6356350"/>
            <a:ext cx="9144000" cy="501649"/>
          </a:xfrm>
          <a:prstGeom prst="rect">
            <a:avLst/>
          </a:prstGeom>
          <a:solidFill>
            <a:srgbClr val="10609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22222"/>
              </a:solidFill>
              <a:latin typeface="Geneva"/>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p:cNvSpPr txBox="1"/>
          <p:nvPr/>
        </p:nvSpPr>
        <p:spPr>
          <a:xfrm>
            <a:off x="2286000" y="6404028"/>
            <a:ext cx="6172200" cy="907941"/>
          </a:xfrm>
          <a:prstGeom prst="rect">
            <a:avLst/>
          </a:prstGeom>
          <a:noFill/>
        </p:spPr>
        <p:txBody>
          <a:bodyPr wrap="square" rtlCol="0">
            <a:spAutoFit/>
          </a:bodyPr>
          <a:lstStyle/>
          <a:p>
            <a:r>
              <a:rPr lang="en-US" sz="1700" dirty="0">
                <a:solidFill>
                  <a:schemeClr val="bg1"/>
                </a:solidFill>
                <a:latin typeface="Geneva"/>
              </a:rPr>
              <a:t>Computer Vision &amp; Pattern Recognition</a:t>
            </a:r>
          </a:p>
          <a:p>
            <a:endParaRPr lang="en-US" dirty="0">
              <a:solidFill>
                <a:schemeClr val="bg1"/>
              </a:solidFill>
              <a:latin typeface="Geneva"/>
            </a:endParaRPr>
          </a:p>
          <a:p>
            <a:endParaRPr lang="en-US" dirty="0">
              <a:solidFill>
                <a:schemeClr val="bg1"/>
              </a:solidFill>
              <a:latin typeface="Geneva"/>
            </a:endParaRPr>
          </a:p>
        </p:txBody>
      </p:sp>
      <p:pic>
        <p:nvPicPr>
          <p:cNvPr id="5" name="图片 4">
            <a:extLst>
              <a:ext uri="{FF2B5EF4-FFF2-40B4-BE49-F238E27FC236}">
                <a16:creationId xmlns:a16="http://schemas.microsoft.com/office/drawing/2014/main" id="{D07927FD-C557-455B-88FC-CBBA1AF31E9F}"/>
              </a:ext>
            </a:extLst>
          </p:cNvPr>
          <p:cNvPicPr>
            <a:picLocks noChangeAspect="1"/>
          </p:cNvPicPr>
          <p:nvPr userDrawn="1"/>
        </p:nvPicPr>
        <p:blipFill>
          <a:blip r:embed="rId14"/>
          <a:stretch>
            <a:fillRect/>
          </a:stretch>
        </p:blipFill>
        <p:spPr>
          <a:xfrm>
            <a:off x="169788" y="70774"/>
            <a:ext cx="767425" cy="767425"/>
          </a:xfrm>
          <a:prstGeom prst="rect">
            <a:avLst/>
          </a:prstGeom>
        </p:spPr>
      </p:pic>
      <p:pic>
        <p:nvPicPr>
          <p:cNvPr id="8" name="图片 7">
            <a:extLst>
              <a:ext uri="{FF2B5EF4-FFF2-40B4-BE49-F238E27FC236}">
                <a16:creationId xmlns:a16="http://schemas.microsoft.com/office/drawing/2014/main" id="{2F0F66D1-C859-4F8A-8977-4DC7B112DA47}"/>
              </a:ext>
            </a:extLst>
          </p:cNvPr>
          <p:cNvPicPr>
            <a:picLocks noChangeAspect="1"/>
          </p:cNvPicPr>
          <p:nvPr userDrawn="1"/>
        </p:nvPicPr>
        <p:blipFill>
          <a:blip r:embed="rId15"/>
          <a:stretch>
            <a:fillRect/>
          </a:stretch>
        </p:blipFill>
        <p:spPr>
          <a:xfrm>
            <a:off x="33251" y="6371210"/>
            <a:ext cx="1769174" cy="45605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oleObject" Target="../embeddings/oleObject10.bin"/><Relationship Id="rId10" Type="http://schemas.openxmlformats.org/officeDocument/2006/relationships/image" Target="../media/image138.wmf"/><Relationship Id="rId4" Type="http://schemas.openxmlformats.org/officeDocument/2006/relationships/image" Target="../media/image135.wmf"/><Relationship Id="rId9" Type="http://schemas.openxmlformats.org/officeDocument/2006/relationships/oleObject" Target="../embeddings/oleObject12.bin"/></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ieeexplore.ieee.org/xpls/abs_all.jsp?isnumber=4767846&amp;arnumber=4767851&amp;count=16&amp;index=4"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10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s>
</file>

<file path=ppt/slides/_rels/slide117.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slideLayout" Target="../slideLayouts/slideLayout6.xml"/><Relationship Id="rId7" Type="http://schemas.openxmlformats.org/officeDocument/2006/relationships/image" Target="../media/image16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notesSlide" Target="../notesSlides/notesSlide47.xml"/><Relationship Id="rId9" Type="http://schemas.openxmlformats.org/officeDocument/2006/relationships/image" Target="../media/image163.png"/></Relationships>
</file>

<file path=ppt/slides/_rels/slide118.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hyperlink" Target="http://www.eecs.berkeley.edu/Research/Projects/CS/vision/grouping/segbench/" TargetMode="External"/><Relationship Id="rId7" Type="http://schemas.openxmlformats.org/officeDocument/2006/relationships/image" Target="../media/image167.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66.jpeg"/><Relationship Id="rId5" Type="http://schemas.openxmlformats.org/officeDocument/2006/relationships/image" Target="../media/image165.png"/><Relationship Id="rId4" Type="http://schemas.openxmlformats.org/officeDocument/2006/relationships/image" Target="../media/image164.jpeg"/><Relationship Id="rId9" Type="http://schemas.openxmlformats.org/officeDocument/2006/relationships/image" Target="../media/image169.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fpcv.cs.columbia.edu/" TargetMode="External"/><Relationship Id="rId2" Type="http://schemas.openxmlformats.org/officeDocument/2006/relationships/hyperlink" Target="https://openaccess.thecvf.com/men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zh.wikipedia.org/wiki/%E6%A0%B8%E7%A3%81%E5%85%B1%E6%8C%A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2306.13394.pdf"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2.xml"/><Relationship Id="rId4" Type="http://schemas.openxmlformats.org/officeDocument/2006/relationships/image" Target="../media/image70.jpeg"/></Relationships>
</file>

<file path=ppt/slides/_rels/slide6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6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2.xml"/><Relationship Id="rId4" Type="http://schemas.openxmlformats.org/officeDocument/2006/relationships/image" Target="../media/image78.jpe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wmf"/><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jpeg"/></Relationships>
</file>

<file path=ppt/slides/_rels/slide79.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w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9.jpeg"/><Relationship Id="rId4" Type="http://schemas.openxmlformats.org/officeDocument/2006/relationships/image" Target="../media/image104.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0.jpeg"/><Relationship Id="rId4" Type="http://schemas.openxmlformats.org/officeDocument/2006/relationships/image" Target="../media/image104.wmf"/></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7.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116.png"/><Relationship Id="rId2" Type="http://schemas.openxmlformats.org/officeDocument/2006/relationships/tags" Target="../tags/tag4.xml"/><Relationship Id="rId16" Type="http://schemas.openxmlformats.org/officeDocument/2006/relationships/image" Target="../media/image120.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15.png"/><Relationship Id="rId5" Type="http://schemas.openxmlformats.org/officeDocument/2006/relationships/tags" Target="../tags/tag7.xml"/><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tags" Target="../tags/tag6.xml"/><Relationship Id="rId9" Type="http://schemas.openxmlformats.org/officeDocument/2006/relationships/notesSlide" Target="../notesSlides/notesSlide23.xml"/><Relationship Id="rId1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22.wmf"/></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2.xml"/><Relationship Id="rId7" Type="http://schemas.openxmlformats.org/officeDocument/2006/relationships/image" Target="../media/image126.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5.png"/><Relationship Id="rId5" Type="http://schemas.openxmlformats.org/officeDocument/2006/relationships/oleObject" Target="../embeddings/oleObject5.bin"/><Relationship Id="rId10" Type="http://schemas.openxmlformats.org/officeDocument/2006/relationships/image" Target="../media/image128.png"/><Relationship Id="rId4" Type="http://schemas.openxmlformats.org/officeDocument/2006/relationships/notesSlide" Target="../notesSlides/notesSlide27.xml"/><Relationship Id="rId9" Type="http://schemas.openxmlformats.org/officeDocument/2006/relationships/image" Target="../media/image127.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oleObject" Target="../embeddings/oleObject7.bin"/><Relationship Id="rId7" Type="http://schemas.openxmlformats.org/officeDocument/2006/relationships/image" Target="../media/image13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4.wmf"/><Relationship Id="rId4" Type="http://schemas.openxmlformats.org/officeDocument/2006/relationships/image" Target="../media/image129.wmf"/><Relationship Id="rId9"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838200"/>
          </a:xfrm>
        </p:spPr>
        <p:txBody>
          <a:bodyPr>
            <a:normAutofit/>
          </a:bodyPr>
          <a:lstStyle/>
          <a:p>
            <a:r>
              <a:rPr lang="en-US" sz="2800" b="1">
                <a:solidFill>
                  <a:schemeClr val="bg1">
                    <a:lumMod val="85000"/>
                  </a:schemeClr>
                </a:solidFill>
                <a:latin typeface="Times" panose="02020603050405020304" pitchFamily="18" charset="0"/>
                <a:cs typeface="Times" panose="02020603050405020304" pitchFamily="18" charset="0"/>
              </a:rPr>
              <a:t>Computer Vision </a:t>
            </a:r>
            <a:r>
              <a:rPr lang="en-US" altLang="zh-CN" sz="2800" b="1">
                <a:solidFill>
                  <a:schemeClr val="bg1">
                    <a:lumMod val="85000"/>
                  </a:schemeClr>
                </a:solidFill>
                <a:latin typeface="Times" panose="02020603050405020304" pitchFamily="18" charset="0"/>
                <a:cs typeface="Times" panose="02020603050405020304" pitchFamily="18" charset="0"/>
              </a:rPr>
              <a:t>&amp;</a:t>
            </a:r>
            <a:r>
              <a:rPr lang="en-US" sz="2800" b="1">
                <a:solidFill>
                  <a:schemeClr val="bg1">
                    <a:lumMod val="85000"/>
                  </a:schemeClr>
                </a:solidFill>
                <a:latin typeface="Times" panose="02020603050405020304" pitchFamily="18" charset="0"/>
                <a:cs typeface="Times" panose="02020603050405020304" pitchFamily="18" charset="0"/>
              </a:rPr>
              <a:t> Pattern Recognition</a:t>
            </a:r>
            <a:endParaRPr lang="en-US" sz="4000" b="1" dirty="0">
              <a:solidFill>
                <a:schemeClr val="bg1">
                  <a:lumMod val="85000"/>
                </a:schemeClr>
              </a:solidFill>
              <a:latin typeface="Times" panose="02020603050405020304" pitchFamily="18" charset="0"/>
              <a:cs typeface="Times" panose="02020603050405020304" pitchFamily="18" charset="0"/>
            </a:endParaRPr>
          </a:p>
        </p:txBody>
      </p:sp>
      <p:sp>
        <p:nvSpPr>
          <p:cNvPr id="3" name="Subtitle 2"/>
          <p:cNvSpPr>
            <a:spLocks noGrp="1"/>
          </p:cNvSpPr>
          <p:nvPr>
            <p:ph type="subTitle" idx="1"/>
          </p:nvPr>
        </p:nvSpPr>
        <p:spPr>
          <a:xfrm>
            <a:off x="1371600" y="4495800"/>
            <a:ext cx="6400800" cy="1752600"/>
          </a:xfrm>
        </p:spPr>
        <p:txBody>
          <a:bodyPr>
            <a:normAutofit fontScale="92500"/>
          </a:bodyPr>
          <a:lstStyle/>
          <a:p>
            <a:r>
              <a:rPr lang="zh-CN" altLang="en-US" sz="4400"/>
              <a:t>张长青</a:t>
            </a:r>
            <a:endParaRPr lang="en-US" altLang="zh-CN" sz="4400"/>
          </a:p>
          <a:p>
            <a:r>
              <a:rPr lang="zh-CN" altLang="en-US" sz="4400"/>
              <a:t>天津大学 智能与计算学部</a:t>
            </a:r>
            <a:endParaRPr lang="en-US" sz="4400" dirty="0"/>
          </a:p>
        </p:txBody>
      </p:sp>
      <p:sp>
        <p:nvSpPr>
          <p:cNvPr id="6" name="Title 1">
            <a:extLst>
              <a:ext uri="{FF2B5EF4-FFF2-40B4-BE49-F238E27FC236}">
                <a16:creationId xmlns:a16="http://schemas.microsoft.com/office/drawing/2014/main" id="{385B053C-A875-46A1-908F-7F5842DCB679}"/>
              </a:ext>
            </a:extLst>
          </p:cNvPr>
          <p:cNvSpPr txBox="1">
            <a:spLocks/>
          </p:cNvSpPr>
          <p:nvPr/>
        </p:nvSpPr>
        <p:spPr>
          <a:xfrm>
            <a:off x="0" y="1752600"/>
            <a:ext cx="9144000" cy="1143000"/>
          </a:xfrm>
          <a:prstGeom prst="rect">
            <a:avLst/>
          </a:prstGeom>
          <a:solidFill>
            <a:schemeClr val="bg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4800" b="1" dirty="0"/>
              <a:t>计算机视觉与模式识别</a:t>
            </a:r>
            <a:r>
              <a:rPr lang="zh-CN" altLang="en-US" sz="4800" b="1" dirty="0">
                <a:solidFill>
                  <a:srgbClr val="FF0000"/>
                </a:solidFill>
              </a:rPr>
              <a:t>概述</a:t>
            </a:r>
            <a:endParaRPr lang="en-US" altLang="zh-CN" sz="4800" b="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68EE74C-8980-4CDD-9A83-EDD090BA43E2}"/>
              </a:ext>
            </a:extLst>
          </p:cNvPr>
          <p:cNvSpPr>
            <a:spLocks noGrp="1"/>
          </p:cNvSpPr>
          <p:nvPr>
            <p:ph type="dt" sz="half" idx="4294967295"/>
          </p:nvPr>
        </p:nvSpPr>
        <p:spPr>
          <a:xfrm>
            <a:off x="7328098" y="6416675"/>
            <a:ext cx="1587302" cy="365125"/>
          </a:xfrm>
          <a:prstGeom prst="rect">
            <a:avLst/>
          </a:prstGeom>
        </p:spPr>
        <p:txBody>
          <a:bodyPr/>
          <a:lstStyle/>
          <a:p>
            <a:fld id="{3745B6D9-7372-46F3-89BF-CC0E844D9792}" type="datetime5">
              <a:rPr lang="zh-CN" altLang="en-US" smtClean="0"/>
              <a:t>2025/3/3</a:t>
            </a:fld>
            <a:endParaRPr lang="en-US" dirty="0"/>
          </a:p>
        </p:txBody>
      </p:sp>
      <p:sp>
        <p:nvSpPr>
          <p:cNvPr id="5" name="灯片编号占位符 4">
            <a:extLst>
              <a:ext uri="{FF2B5EF4-FFF2-40B4-BE49-F238E27FC236}">
                <a16:creationId xmlns:a16="http://schemas.microsoft.com/office/drawing/2014/main" id="{A5835E46-5701-4C81-922A-8F3BA348BDF5}"/>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10</a:t>
            </a:fld>
            <a:endParaRPr lang="en-US" dirty="0"/>
          </a:p>
        </p:txBody>
      </p:sp>
      <p:pic>
        <p:nvPicPr>
          <p:cNvPr id="6" name="图片 5">
            <a:extLst>
              <a:ext uri="{FF2B5EF4-FFF2-40B4-BE49-F238E27FC236}">
                <a16:creationId xmlns:a16="http://schemas.microsoft.com/office/drawing/2014/main" id="{F641DB43-37D7-4D2A-B655-034E0724D858}"/>
              </a:ext>
            </a:extLst>
          </p:cNvPr>
          <p:cNvPicPr>
            <a:picLocks noChangeAspect="1"/>
          </p:cNvPicPr>
          <p:nvPr>
            <p:custDataLst>
              <p:tags r:id="rId1"/>
            </p:custDataLst>
          </p:nvPr>
        </p:nvPicPr>
        <p:blipFill>
          <a:blip r:embed="rId3"/>
          <a:stretch>
            <a:fillRect/>
          </a:stretch>
        </p:blipFill>
        <p:spPr>
          <a:xfrm>
            <a:off x="1524000" y="1219200"/>
            <a:ext cx="6210300" cy="5103769"/>
          </a:xfrm>
          <a:prstGeom prst="rect">
            <a:avLst/>
          </a:prstGeom>
        </p:spPr>
      </p:pic>
      <p:sp>
        <p:nvSpPr>
          <p:cNvPr id="10" name="标题 1">
            <a:extLst>
              <a:ext uri="{FF2B5EF4-FFF2-40B4-BE49-F238E27FC236}">
                <a16:creationId xmlns:a16="http://schemas.microsoft.com/office/drawing/2014/main" id="{1822B854-1377-4F03-9734-9083B32E2728}"/>
              </a:ext>
            </a:extLst>
          </p:cNvPr>
          <p:cNvSpPr>
            <a:spLocks noGrp="1"/>
          </p:cNvSpPr>
          <p:nvPr>
            <p:ph type="title"/>
          </p:nvPr>
        </p:nvSpPr>
        <p:spPr>
          <a:xfrm>
            <a:off x="457200" y="274638"/>
            <a:ext cx="8229600" cy="1143000"/>
          </a:xfrm>
        </p:spPr>
        <p:txBody>
          <a:bodyPr/>
          <a:lstStyle/>
          <a:p>
            <a:r>
              <a:rPr lang="zh-CN" altLang="en-US" dirty="0"/>
              <a:t>遥感图像</a:t>
            </a:r>
          </a:p>
        </p:txBody>
      </p:sp>
    </p:spTree>
    <p:extLst>
      <p:ext uri="{BB962C8B-B14F-4D97-AF65-F5344CB8AC3E}">
        <p14:creationId xmlns:p14="http://schemas.microsoft.com/office/powerpoint/2010/main" val="9360599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4">
            <a:extLst>
              <a:ext uri="{FF2B5EF4-FFF2-40B4-BE49-F238E27FC236}">
                <a16:creationId xmlns:a16="http://schemas.microsoft.com/office/drawing/2014/main" id="{CF9AF80F-8ED2-4CD3-868B-A63045915455}"/>
              </a:ext>
            </a:extLst>
          </p:cNvPr>
          <p:cNvSpPr>
            <a:spLocks noGrp="1" noChangeArrowheads="1"/>
          </p:cNvSpPr>
          <p:nvPr>
            <p:ph type="body" idx="1"/>
          </p:nvPr>
        </p:nvSpPr>
        <p:spPr/>
        <p:txBody>
          <a:bodyPr/>
          <a:lstStyle/>
          <a:p>
            <a:pPr>
              <a:buFontTx/>
              <a:buChar char="•"/>
            </a:pPr>
            <a:r>
              <a:rPr lang="en-US" altLang="zh-CN">
                <a:ea typeface="宋体" panose="02010600030101010101" pitchFamily="2" charset="-122"/>
              </a:rPr>
              <a:t>Differentiation is convolution, and convolution is associative:</a:t>
            </a:r>
            <a:br>
              <a:rPr lang="en-US" altLang="zh-CN">
                <a:ea typeface="宋体" panose="02010600030101010101" pitchFamily="2" charset="-122"/>
              </a:rPr>
            </a:br>
            <a:endParaRPr lang="en-US" altLang="zh-CN">
              <a:ea typeface="宋体" panose="02010600030101010101" pitchFamily="2" charset="-122"/>
            </a:endParaRPr>
          </a:p>
          <a:p>
            <a:pPr>
              <a:buFontTx/>
              <a:buChar char="•"/>
            </a:pPr>
            <a:r>
              <a:rPr lang="en-US" altLang="zh-CN">
                <a:ea typeface="宋体" panose="02010600030101010101" pitchFamily="2" charset="-122"/>
              </a:rPr>
              <a:t>This saves us one operation:</a:t>
            </a:r>
            <a:endParaRPr lang="en-US" altLang="zh-CN" i="1">
              <a:ea typeface="宋体" panose="02010600030101010101" pitchFamily="2" charset="-122"/>
            </a:endParaRPr>
          </a:p>
        </p:txBody>
      </p:sp>
      <p:graphicFrame>
        <p:nvGraphicFramePr>
          <p:cNvPr id="26626" name="Object 2">
            <a:extLst>
              <a:ext uri="{FF2B5EF4-FFF2-40B4-BE49-F238E27FC236}">
                <a16:creationId xmlns:a16="http://schemas.microsoft.com/office/drawing/2014/main" id="{D1EAE88F-65B9-40CA-9A66-657C27D20529}"/>
              </a:ext>
            </a:extLst>
          </p:cNvPr>
          <p:cNvGraphicFramePr>
            <a:graphicFrameLocks noChangeAspect="1"/>
          </p:cNvGraphicFramePr>
          <p:nvPr>
            <p:extLst>
              <p:ext uri="{D42A27DB-BD31-4B8C-83A1-F6EECF244321}">
                <p14:modId xmlns:p14="http://schemas.microsoft.com/office/powerpoint/2010/main" val="1494023938"/>
              </p:ext>
            </p:extLst>
          </p:nvPr>
        </p:nvGraphicFramePr>
        <p:xfrm>
          <a:off x="5486400" y="2291434"/>
          <a:ext cx="2667000" cy="944563"/>
        </p:xfrm>
        <a:graphic>
          <a:graphicData uri="http://schemas.openxmlformats.org/presentationml/2006/ole">
            <mc:AlternateContent xmlns:mc="http://schemas.openxmlformats.org/markup-compatibility/2006">
              <mc:Choice xmlns:v="urn:schemas-microsoft-com:vml" Requires="v">
                <p:oleObj name="Equation" r:id="rId3" imgW="1320480" imgH="393480" progId="Equation.3">
                  <p:embed/>
                </p:oleObj>
              </mc:Choice>
              <mc:Fallback>
                <p:oleObj name="Equation" r:id="rId3" imgW="1320480" imgH="393480" progId="Equation.3">
                  <p:embed/>
                  <p:pic>
                    <p:nvPicPr>
                      <p:cNvPr id="26626" name="Object 2">
                        <a:extLst>
                          <a:ext uri="{FF2B5EF4-FFF2-40B4-BE49-F238E27FC236}">
                            <a16:creationId xmlns:a16="http://schemas.microsoft.com/office/drawing/2014/main" id="{D1EAE88F-65B9-40CA-9A66-657C27D20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291434"/>
                        <a:ext cx="2667000"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1" name="Rectangle 3">
            <a:extLst>
              <a:ext uri="{FF2B5EF4-FFF2-40B4-BE49-F238E27FC236}">
                <a16:creationId xmlns:a16="http://schemas.microsoft.com/office/drawing/2014/main" id="{21F2EFFD-4F0A-4D87-9820-516C3433E0D1}"/>
              </a:ext>
            </a:extLst>
          </p:cNvPr>
          <p:cNvSpPr>
            <a:spLocks noGrp="1" noChangeArrowheads="1"/>
          </p:cNvSpPr>
          <p:nvPr>
            <p:ph type="title"/>
          </p:nvPr>
        </p:nvSpPr>
        <p:spPr/>
        <p:txBody>
          <a:bodyPr/>
          <a:lstStyle/>
          <a:p>
            <a:r>
              <a:rPr lang="en-US" altLang="zh-CN">
                <a:ea typeface="宋体" panose="02010600030101010101" pitchFamily="2" charset="-122"/>
              </a:rPr>
              <a:t>Derivative theorem of convolution</a:t>
            </a:r>
          </a:p>
        </p:txBody>
      </p:sp>
      <p:grpSp>
        <p:nvGrpSpPr>
          <p:cNvPr id="26632" name="Group 7">
            <a:extLst>
              <a:ext uri="{FF2B5EF4-FFF2-40B4-BE49-F238E27FC236}">
                <a16:creationId xmlns:a16="http://schemas.microsoft.com/office/drawing/2014/main" id="{501E1F4E-DA7A-40C7-85BA-CCB1476F3A05}"/>
              </a:ext>
            </a:extLst>
          </p:cNvPr>
          <p:cNvGrpSpPr>
            <a:grpSpLocks/>
          </p:cNvGrpSpPr>
          <p:nvPr/>
        </p:nvGrpSpPr>
        <p:grpSpPr bwMode="auto">
          <a:xfrm>
            <a:off x="1659425" y="3962400"/>
            <a:ext cx="4849879" cy="2078632"/>
            <a:chOff x="720" y="1249"/>
            <a:chExt cx="4504" cy="2907"/>
          </a:xfrm>
        </p:grpSpPr>
        <p:graphicFrame>
          <p:nvGraphicFramePr>
            <p:cNvPr id="26627" name="Object 8">
              <a:extLst>
                <a:ext uri="{FF2B5EF4-FFF2-40B4-BE49-F238E27FC236}">
                  <a16:creationId xmlns:a16="http://schemas.microsoft.com/office/drawing/2014/main" id="{3E2B8019-3A6C-482B-9497-DB70358F7D62}"/>
                </a:ext>
              </a:extLst>
            </p:cNvPr>
            <p:cNvGraphicFramePr>
              <a:graphicFrameLocks noChangeAspect="1"/>
            </p:cNvGraphicFramePr>
            <p:nvPr>
              <p:extLst>
                <p:ext uri="{D42A27DB-BD31-4B8C-83A1-F6EECF244321}">
                  <p14:modId xmlns:p14="http://schemas.microsoft.com/office/powerpoint/2010/main" val="811576440"/>
                </p:ext>
              </p:extLst>
            </p:nvPr>
          </p:nvGraphicFramePr>
          <p:xfrm>
            <a:off x="1625" y="1249"/>
            <a:ext cx="3599" cy="2907"/>
          </p:xfrm>
          <a:graphic>
            <a:graphicData uri="http://schemas.openxmlformats.org/presentationml/2006/ole">
              <mc:AlternateContent xmlns:mc="http://schemas.openxmlformats.org/markup-compatibility/2006">
                <mc:Choice xmlns:v="urn:schemas-microsoft-com:vml" Requires="v">
                  <p:oleObj name="Photo Editor Photo" r:id="rId5" imgW="6001588" imgH="4847619" progId="MSPhotoEd.3">
                    <p:embed/>
                  </p:oleObj>
                </mc:Choice>
                <mc:Fallback>
                  <p:oleObj name="Photo Editor Photo" r:id="rId5" imgW="6001588" imgH="4847619" progId="MSPhotoEd.3">
                    <p:embed/>
                    <p:pic>
                      <p:nvPicPr>
                        <p:cNvPr id="26627" name="Object 8">
                          <a:extLst>
                            <a:ext uri="{FF2B5EF4-FFF2-40B4-BE49-F238E27FC236}">
                              <a16:creationId xmlns:a16="http://schemas.microsoft.com/office/drawing/2014/main" id="{3E2B8019-3A6C-482B-9497-DB70358F7D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5" y="1249"/>
                          <a:ext cx="3599" cy="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8" name="Object 9">
              <a:extLst>
                <a:ext uri="{FF2B5EF4-FFF2-40B4-BE49-F238E27FC236}">
                  <a16:creationId xmlns:a16="http://schemas.microsoft.com/office/drawing/2014/main" id="{8C875D9E-BAFD-4999-9D43-7E001958FB8B}"/>
                </a:ext>
              </a:extLst>
            </p:cNvPr>
            <p:cNvGraphicFramePr>
              <a:graphicFrameLocks noChangeAspect="1"/>
            </p:cNvGraphicFramePr>
            <p:nvPr/>
          </p:nvGraphicFramePr>
          <p:xfrm>
            <a:off x="720" y="3408"/>
            <a:ext cx="720" cy="507"/>
          </p:xfrm>
          <a:graphic>
            <a:graphicData uri="http://schemas.openxmlformats.org/presentationml/2006/ole">
              <mc:AlternateContent xmlns:mc="http://schemas.openxmlformats.org/markup-compatibility/2006">
                <mc:Choice xmlns:v="urn:schemas-microsoft-com:vml" Requires="v">
                  <p:oleObj name="Equation" r:id="rId7" imgW="558720" imgH="393480" progId="Equation.3">
                    <p:embed/>
                  </p:oleObj>
                </mc:Choice>
                <mc:Fallback>
                  <p:oleObj name="Equation" r:id="rId7" imgW="558720" imgH="393480" progId="Equation.3">
                    <p:embed/>
                    <p:pic>
                      <p:nvPicPr>
                        <p:cNvPr id="26628" name="Object 9">
                          <a:extLst>
                            <a:ext uri="{FF2B5EF4-FFF2-40B4-BE49-F238E27FC236}">
                              <a16:creationId xmlns:a16="http://schemas.microsoft.com/office/drawing/2014/main" id="{8C875D9E-BAFD-4999-9D43-7E001958FB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3408"/>
                          <a:ext cx="720" cy="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4" name="Text Box 10">
              <a:extLst>
                <a:ext uri="{FF2B5EF4-FFF2-40B4-BE49-F238E27FC236}">
                  <a16:creationId xmlns:a16="http://schemas.microsoft.com/office/drawing/2014/main" id="{CC3AC18C-415C-43E6-BE3A-ED9C06C90B62}"/>
                </a:ext>
              </a:extLst>
            </p:cNvPr>
            <p:cNvSpPr txBox="1">
              <a:spLocks noChangeArrowheads="1"/>
            </p:cNvSpPr>
            <p:nvPr/>
          </p:nvSpPr>
          <p:spPr bwMode="auto">
            <a:xfrm>
              <a:off x="1079" y="1680"/>
              <a:ext cx="19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i="1">
                  <a:solidFill>
                    <a:srgbClr val="000000"/>
                  </a:solidFill>
                  <a:latin typeface="Times New Roman" panose="02020603050405020304" pitchFamily="18" charset="0"/>
                  <a:ea typeface="宋体" panose="02010600030101010101" pitchFamily="2" charset="-122"/>
                </a:rPr>
                <a:t>f</a:t>
              </a:r>
            </a:p>
          </p:txBody>
        </p:sp>
        <p:graphicFrame>
          <p:nvGraphicFramePr>
            <p:cNvPr id="26629" name="Object 11">
              <a:extLst>
                <a:ext uri="{FF2B5EF4-FFF2-40B4-BE49-F238E27FC236}">
                  <a16:creationId xmlns:a16="http://schemas.microsoft.com/office/drawing/2014/main" id="{B44211D6-8F3E-44B9-AD7A-9B46DDB01933}"/>
                </a:ext>
              </a:extLst>
            </p:cNvPr>
            <p:cNvGraphicFramePr>
              <a:graphicFrameLocks noChangeAspect="1"/>
            </p:cNvGraphicFramePr>
            <p:nvPr/>
          </p:nvGraphicFramePr>
          <p:xfrm>
            <a:off x="997" y="2496"/>
            <a:ext cx="443" cy="528"/>
          </p:xfrm>
          <a:graphic>
            <a:graphicData uri="http://schemas.openxmlformats.org/presentationml/2006/ole">
              <mc:AlternateContent xmlns:mc="http://schemas.openxmlformats.org/markup-compatibility/2006">
                <mc:Choice xmlns:v="urn:schemas-microsoft-com:vml" Requires="v">
                  <p:oleObj name="Equation" r:id="rId9" imgW="330120" imgH="393480" progId="Equation.3">
                    <p:embed/>
                  </p:oleObj>
                </mc:Choice>
                <mc:Fallback>
                  <p:oleObj name="Equation" r:id="rId9" imgW="330120" imgH="393480" progId="Equation.3">
                    <p:embed/>
                    <p:pic>
                      <p:nvPicPr>
                        <p:cNvPr id="26629" name="Object 11">
                          <a:extLst>
                            <a:ext uri="{FF2B5EF4-FFF2-40B4-BE49-F238E27FC236}">
                              <a16:creationId xmlns:a16="http://schemas.microsoft.com/office/drawing/2014/main" id="{B44211D6-8F3E-44B9-AD7A-9B46DDB019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7" y="2496"/>
                          <a:ext cx="443"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日期占位符 1">
            <a:extLst>
              <a:ext uri="{FF2B5EF4-FFF2-40B4-BE49-F238E27FC236}">
                <a16:creationId xmlns:a16="http://schemas.microsoft.com/office/drawing/2014/main" id="{633B291C-0DB6-4430-92B9-B6B4754A63BB}"/>
              </a:ext>
            </a:extLst>
          </p:cNvPr>
          <p:cNvSpPr>
            <a:spLocks noGrp="1"/>
          </p:cNvSpPr>
          <p:nvPr>
            <p:ph type="dt" sz="half" idx="4294967295"/>
          </p:nvPr>
        </p:nvSpPr>
        <p:spPr>
          <a:xfrm>
            <a:off x="7328098" y="6416675"/>
            <a:ext cx="1587302" cy="365125"/>
          </a:xfrm>
          <a:prstGeom prst="rect">
            <a:avLst/>
          </a:prstGeom>
        </p:spPr>
        <p:txBody>
          <a:bodyPr/>
          <a:lstStyle/>
          <a:p>
            <a:fld id="{AB03628F-CF57-42DB-AA13-F96C2AA74B52}" type="datetime5">
              <a:rPr lang="zh-CN" altLang="en-US" smtClean="0"/>
              <a:t>2025/3/3</a:t>
            </a:fld>
            <a:endParaRPr lang="en-US" dirty="0"/>
          </a:p>
        </p:txBody>
      </p:sp>
      <p:sp>
        <p:nvSpPr>
          <p:cNvPr id="3" name="灯片编号占位符 2">
            <a:extLst>
              <a:ext uri="{FF2B5EF4-FFF2-40B4-BE49-F238E27FC236}">
                <a16:creationId xmlns:a16="http://schemas.microsoft.com/office/drawing/2014/main" id="{5CC790B2-E09C-41A0-9F1B-2614D0663C67}"/>
              </a:ext>
            </a:extLst>
          </p:cNvPr>
          <p:cNvSpPr>
            <a:spLocks noGrp="1"/>
          </p:cNvSpPr>
          <p:nvPr>
            <p:ph type="sldNum" sz="quarter" idx="12"/>
          </p:nvPr>
        </p:nvSpPr>
        <p:spPr/>
        <p:txBody>
          <a:bodyPr/>
          <a:lstStyle/>
          <a:p>
            <a:fld id="{CF7DC490-98B8-074B-BB30-37775A2447EF}" type="slidenum">
              <a:rPr lang="en-US" smtClean="0"/>
              <a:pPr/>
              <a:t>100</a:t>
            </a:fld>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988A4651-DDF6-41FB-96DE-B25F653E21B7}"/>
              </a:ext>
            </a:extLst>
          </p:cNvPr>
          <p:cNvSpPr>
            <a:spLocks noGrp="1" noChangeArrowheads="1"/>
          </p:cNvSpPr>
          <p:nvPr>
            <p:ph type="title"/>
          </p:nvPr>
        </p:nvSpPr>
        <p:spPr>
          <a:xfrm>
            <a:off x="457200" y="88901"/>
            <a:ext cx="8229600" cy="1143000"/>
          </a:xfrm>
        </p:spPr>
        <p:txBody>
          <a:bodyPr>
            <a:normAutofit/>
          </a:bodyPr>
          <a:lstStyle/>
          <a:p>
            <a:r>
              <a:rPr lang="en-US" altLang="zh-CN" sz="4000" dirty="0">
                <a:ea typeface="宋体" panose="02010600030101010101" pitchFamily="2" charset="-122"/>
              </a:rPr>
              <a:t>Derivative of Gaussian filter</a:t>
            </a:r>
          </a:p>
        </p:txBody>
      </p:sp>
      <p:sp>
        <p:nvSpPr>
          <p:cNvPr id="1083395" name="Rectangle 3">
            <a:extLst>
              <a:ext uri="{FF2B5EF4-FFF2-40B4-BE49-F238E27FC236}">
                <a16:creationId xmlns:a16="http://schemas.microsoft.com/office/drawing/2014/main" id="{83067359-983B-4D33-BFD8-416D609E96E8}"/>
              </a:ext>
            </a:extLst>
          </p:cNvPr>
          <p:cNvSpPr>
            <a:spLocks noGrp="1" noChangeArrowheads="1"/>
          </p:cNvSpPr>
          <p:nvPr>
            <p:ph type="body" idx="1"/>
          </p:nvPr>
        </p:nvSpPr>
        <p:spPr>
          <a:xfrm>
            <a:off x="914400" y="5813425"/>
            <a:ext cx="7772400" cy="838200"/>
          </a:xfrm>
        </p:spPr>
        <p:txBody>
          <a:bodyPr/>
          <a:lstStyle/>
          <a:p>
            <a:r>
              <a:rPr lang="en-US" altLang="zh-CN" dirty="0">
                <a:ea typeface="宋体" panose="02010600030101010101" pitchFamily="2" charset="-122"/>
              </a:rPr>
              <a:t>Which one finds horizontal/vertical edges?</a:t>
            </a:r>
          </a:p>
        </p:txBody>
      </p:sp>
      <p:pic>
        <p:nvPicPr>
          <p:cNvPr id="224260" name="Picture 4">
            <a:extLst>
              <a:ext uri="{FF2B5EF4-FFF2-40B4-BE49-F238E27FC236}">
                <a16:creationId xmlns:a16="http://schemas.microsoft.com/office/drawing/2014/main" id="{AD74ED43-0BC8-4C47-A689-7DE0F7634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1" name="Picture 5">
            <a:extLst>
              <a:ext uri="{FF2B5EF4-FFF2-40B4-BE49-F238E27FC236}">
                <a16:creationId xmlns:a16="http://schemas.microsoft.com/office/drawing/2014/main" id="{480A8984-6475-4080-A20C-C632085B2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2" name="Picture 6">
            <a:extLst>
              <a:ext uri="{FF2B5EF4-FFF2-40B4-BE49-F238E27FC236}">
                <a16:creationId xmlns:a16="http://schemas.microsoft.com/office/drawing/2014/main" id="{12A538E6-0A36-4986-A414-77DCA63A35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006475"/>
            <a:ext cx="34290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Picture 7">
            <a:extLst>
              <a:ext uri="{FF2B5EF4-FFF2-40B4-BE49-F238E27FC236}">
                <a16:creationId xmlns:a16="http://schemas.microsoft.com/office/drawing/2014/main" id="{9EC64FC8-485E-4395-947B-F6E932BB72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990600"/>
            <a:ext cx="336391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64" name="Text Box 8">
            <a:extLst>
              <a:ext uri="{FF2B5EF4-FFF2-40B4-BE49-F238E27FC236}">
                <a16:creationId xmlns:a16="http://schemas.microsoft.com/office/drawing/2014/main" id="{10C41721-C6FF-46F1-A588-80E49D3D059C}"/>
              </a:ext>
            </a:extLst>
          </p:cNvPr>
          <p:cNvSpPr txBox="1">
            <a:spLocks noChangeArrowheads="1"/>
          </p:cNvSpPr>
          <p:nvPr/>
        </p:nvSpPr>
        <p:spPr bwMode="auto">
          <a:xfrm>
            <a:off x="2117725" y="3544888"/>
            <a:ext cx="1592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i="1">
                <a:solidFill>
                  <a:srgbClr val="000000"/>
                </a:solidFill>
                <a:latin typeface="Arial" panose="020B0604020202020204" pitchFamily="34" charset="0"/>
                <a:ea typeface="宋体" panose="02010600030101010101" pitchFamily="2" charset="-122"/>
              </a:rPr>
              <a:t>x</a:t>
            </a:r>
            <a:r>
              <a:rPr lang="en-US" altLang="zh-CN" sz="2400">
                <a:solidFill>
                  <a:srgbClr val="000000"/>
                </a:solidFill>
                <a:latin typeface="Arial" panose="020B0604020202020204" pitchFamily="34" charset="0"/>
                <a:ea typeface="宋体" panose="02010600030101010101" pitchFamily="2" charset="-122"/>
              </a:rPr>
              <a:t>-direction</a:t>
            </a:r>
          </a:p>
        </p:txBody>
      </p:sp>
      <p:sp>
        <p:nvSpPr>
          <p:cNvPr id="224265" name="Text Box 9">
            <a:extLst>
              <a:ext uri="{FF2B5EF4-FFF2-40B4-BE49-F238E27FC236}">
                <a16:creationId xmlns:a16="http://schemas.microsoft.com/office/drawing/2014/main" id="{FD56DC9F-CBCF-4119-B7CC-F2EF853E4E5D}"/>
              </a:ext>
            </a:extLst>
          </p:cNvPr>
          <p:cNvSpPr txBox="1">
            <a:spLocks noChangeArrowheads="1"/>
          </p:cNvSpPr>
          <p:nvPr/>
        </p:nvSpPr>
        <p:spPr bwMode="auto">
          <a:xfrm>
            <a:off x="5570538" y="3505200"/>
            <a:ext cx="1592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i="1">
                <a:solidFill>
                  <a:srgbClr val="000000"/>
                </a:solidFill>
                <a:latin typeface="Arial" panose="020B0604020202020204" pitchFamily="34" charset="0"/>
                <a:ea typeface="宋体" panose="02010600030101010101" pitchFamily="2" charset="-122"/>
              </a:rPr>
              <a:t>y</a:t>
            </a:r>
            <a:r>
              <a:rPr lang="en-US" altLang="zh-CN" sz="2400">
                <a:solidFill>
                  <a:srgbClr val="000000"/>
                </a:solidFill>
                <a:latin typeface="Arial" panose="020B0604020202020204" pitchFamily="34" charset="0"/>
                <a:ea typeface="宋体" panose="02010600030101010101" pitchFamily="2" charset="-122"/>
              </a:rPr>
              <a:t>-direction</a:t>
            </a:r>
          </a:p>
        </p:txBody>
      </p:sp>
      <p:sp>
        <p:nvSpPr>
          <p:cNvPr id="2" name="日期占位符 1">
            <a:extLst>
              <a:ext uri="{FF2B5EF4-FFF2-40B4-BE49-F238E27FC236}">
                <a16:creationId xmlns:a16="http://schemas.microsoft.com/office/drawing/2014/main" id="{47674580-3372-426F-9EB5-92A52CA95C5D}"/>
              </a:ext>
            </a:extLst>
          </p:cNvPr>
          <p:cNvSpPr>
            <a:spLocks noGrp="1"/>
          </p:cNvSpPr>
          <p:nvPr>
            <p:ph type="dt" sz="half" idx="4294967295"/>
          </p:nvPr>
        </p:nvSpPr>
        <p:spPr>
          <a:xfrm>
            <a:off x="7328098" y="6416675"/>
            <a:ext cx="1587302" cy="365125"/>
          </a:xfrm>
          <a:prstGeom prst="rect">
            <a:avLst/>
          </a:prstGeom>
        </p:spPr>
        <p:txBody>
          <a:bodyPr/>
          <a:lstStyle/>
          <a:p>
            <a:fld id="{4BC7CE49-F0C1-4625-9DD4-E0ACF8A7A11D}" type="datetime5">
              <a:rPr lang="zh-CN" altLang="en-US" smtClean="0"/>
              <a:t>2025/3/3</a:t>
            </a:fld>
            <a:endParaRPr lang="en-US" dirty="0"/>
          </a:p>
        </p:txBody>
      </p:sp>
      <p:sp>
        <p:nvSpPr>
          <p:cNvPr id="3" name="灯片编号占位符 2">
            <a:extLst>
              <a:ext uri="{FF2B5EF4-FFF2-40B4-BE49-F238E27FC236}">
                <a16:creationId xmlns:a16="http://schemas.microsoft.com/office/drawing/2014/main" id="{4FC1BA93-0820-46E6-9783-5A12D172F23F}"/>
              </a:ext>
            </a:extLst>
          </p:cNvPr>
          <p:cNvSpPr>
            <a:spLocks noGrp="1"/>
          </p:cNvSpPr>
          <p:nvPr>
            <p:ph type="sldNum" sz="quarter" idx="12"/>
          </p:nvPr>
        </p:nvSpPr>
        <p:spPr/>
        <p:txBody>
          <a:bodyPr/>
          <a:lstStyle/>
          <a:p>
            <a:fld id="{CF7DC490-98B8-074B-BB30-37775A2447EF}" type="slidenum">
              <a:rPr lang="en-US" smtClean="0"/>
              <a:pPr/>
              <a:t>101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33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3395"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10">
            <a:extLst>
              <a:ext uri="{FF2B5EF4-FFF2-40B4-BE49-F238E27FC236}">
                <a16:creationId xmlns:a16="http://schemas.microsoft.com/office/drawing/2014/main" id="{180F3D69-360B-4243-ADA4-A72A16E6BF1A}"/>
              </a:ext>
            </a:extLst>
          </p:cNvPr>
          <p:cNvSpPr>
            <a:spLocks noGrp="1" noChangeArrowheads="1"/>
          </p:cNvSpPr>
          <p:nvPr>
            <p:ph type="body" idx="1"/>
          </p:nvPr>
        </p:nvSpPr>
        <p:spPr>
          <a:xfrm>
            <a:off x="685800" y="5181600"/>
            <a:ext cx="7772400" cy="1371600"/>
          </a:xfrm>
        </p:spPr>
        <p:txBody>
          <a:bodyPr>
            <a:normAutofit fontScale="92500"/>
          </a:bodyPr>
          <a:lstStyle/>
          <a:p>
            <a:r>
              <a:rPr lang="en-US" altLang="zh-CN">
                <a:ea typeface="宋体" panose="02010600030101010101" pitchFamily="2" charset="-122"/>
              </a:rPr>
              <a:t>Smoothed derivative removes noise, but blurs edge. Also finds edges at different “scales”.</a:t>
            </a:r>
          </a:p>
        </p:txBody>
      </p:sp>
      <p:pic>
        <p:nvPicPr>
          <p:cNvPr id="225283" name="Picture 2">
            <a:extLst>
              <a:ext uri="{FF2B5EF4-FFF2-40B4-BE49-F238E27FC236}">
                <a16:creationId xmlns:a16="http://schemas.microsoft.com/office/drawing/2014/main" id="{A3A5C352-D407-40BE-8D8A-F078D28E8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4" name="Picture 3">
            <a:extLst>
              <a:ext uri="{FF2B5EF4-FFF2-40B4-BE49-F238E27FC236}">
                <a16:creationId xmlns:a16="http://schemas.microsoft.com/office/drawing/2014/main" id="{B56F0C8A-C367-448C-915A-E31077DE5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7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5" name="Picture 4">
            <a:extLst>
              <a:ext uri="{FF2B5EF4-FFF2-40B4-BE49-F238E27FC236}">
                <a16:creationId xmlns:a16="http://schemas.microsoft.com/office/drawing/2014/main" id="{B7B95C9A-C348-483E-AA37-A17F46C21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5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6" name="Text Box 6">
            <a:extLst>
              <a:ext uri="{FF2B5EF4-FFF2-40B4-BE49-F238E27FC236}">
                <a16:creationId xmlns:a16="http://schemas.microsoft.com/office/drawing/2014/main" id="{CA3DD14B-B7EB-41C9-87B8-E01A334B62B0}"/>
              </a:ext>
            </a:extLst>
          </p:cNvPr>
          <p:cNvSpPr txBox="1">
            <a:spLocks noChangeArrowheads="1"/>
          </p:cNvSpPr>
          <p:nvPr/>
        </p:nvSpPr>
        <p:spPr bwMode="auto">
          <a:xfrm>
            <a:off x="1114425" y="4340225"/>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000000"/>
                </a:solidFill>
                <a:latin typeface="Arial" panose="020B0604020202020204" pitchFamily="34" charset="0"/>
                <a:ea typeface="宋体" panose="02010600030101010101" pitchFamily="2" charset="-122"/>
              </a:rPr>
              <a:t>1 pixel</a:t>
            </a:r>
          </a:p>
        </p:txBody>
      </p:sp>
      <p:sp>
        <p:nvSpPr>
          <p:cNvPr id="225287" name="Text Box 7">
            <a:extLst>
              <a:ext uri="{FF2B5EF4-FFF2-40B4-BE49-F238E27FC236}">
                <a16:creationId xmlns:a16="http://schemas.microsoft.com/office/drawing/2014/main" id="{C0EB8627-1167-4D9D-B759-2B5F9EDC134C}"/>
              </a:ext>
            </a:extLst>
          </p:cNvPr>
          <p:cNvSpPr txBox="1">
            <a:spLocks noChangeArrowheads="1"/>
          </p:cNvSpPr>
          <p:nvPr/>
        </p:nvSpPr>
        <p:spPr bwMode="auto">
          <a:xfrm>
            <a:off x="4119563" y="43402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000000"/>
                </a:solidFill>
                <a:latin typeface="Arial" panose="020B0604020202020204" pitchFamily="34" charset="0"/>
                <a:ea typeface="宋体" panose="02010600030101010101" pitchFamily="2" charset="-122"/>
              </a:rPr>
              <a:t>3 pixels</a:t>
            </a:r>
          </a:p>
        </p:txBody>
      </p:sp>
      <p:sp>
        <p:nvSpPr>
          <p:cNvPr id="225288" name="Text Box 8">
            <a:extLst>
              <a:ext uri="{FF2B5EF4-FFF2-40B4-BE49-F238E27FC236}">
                <a16:creationId xmlns:a16="http://schemas.microsoft.com/office/drawing/2014/main" id="{560867B3-B5AA-44F7-BFEC-9600C40E903D}"/>
              </a:ext>
            </a:extLst>
          </p:cNvPr>
          <p:cNvSpPr txBox="1">
            <a:spLocks noChangeArrowheads="1"/>
          </p:cNvSpPr>
          <p:nvPr/>
        </p:nvSpPr>
        <p:spPr bwMode="auto">
          <a:xfrm>
            <a:off x="7091363" y="43402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000000"/>
                </a:solidFill>
                <a:latin typeface="Arial" panose="020B0604020202020204" pitchFamily="34" charset="0"/>
                <a:ea typeface="宋体" panose="02010600030101010101" pitchFamily="2" charset="-122"/>
              </a:rPr>
              <a:t>7 pixels</a:t>
            </a:r>
          </a:p>
        </p:txBody>
      </p:sp>
      <p:sp>
        <p:nvSpPr>
          <p:cNvPr id="225289" name="Rectangle 9">
            <a:extLst>
              <a:ext uri="{FF2B5EF4-FFF2-40B4-BE49-F238E27FC236}">
                <a16:creationId xmlns:a16="http://schemas.microsoft.com/office/drawing/2014/main" id="{C6BD9C6F-38DC-42D9-BB61-30B13E144ED3}"/>
              </a:ext>
            </a:extLst>
          </p:cNvPr>
          <p:cNvSpPr>
            <a:spLocks noGrp="1" noChangeArrowheads="1"/>
          </p:cNvSpPr>
          <p:nvPr>
            <p:ph type="title"/>
          </p:nvPr>
        </p:nvSpPr>
        <p:spPr/>
        <p:txBody>
          <a:bodyPr/>
          <a:lstStyle/>
          <a:p>
            <a:r>
              <a:rPr lang="en-US" altLang="zh-CN" sz="3000" dirty="0">
                <a:ea typeface="宋体" panose="02010600030101010101" pitchFamily="2" charset="-122"/>
              </a:rPr>
              <a:t>Scale of Gaussian derivative filter</a:t>
            </a:r>
          </a:p>
        </p:txBody>
      </p:sp>
      <p:sp>
        <p:nvSpPr>
          <p:cNvPr id="225290" name="Text Box 11">
            <a:extLst>
              <a:ext uri="{FF2B5EF4-FFF2-40B4-BE49-F238E27FC236}">
                <a16:creationId xmlns:a16="http://schemas.microsoft.com/office/drawing/2014/main" id="{2030B0EA-AD86-478E-8F5C-115CD2120B48}"/>
              </a:ext>
            </a:extLst>
          </p:cNvPr>
          <p:cNvSpPr txBox="1">
            <a:spLocks noChangeArrowheads="1"/>
          </p:cNvSpPr>
          <p:nvPr/>
        </p:nvSpPr>
        <p:spPr bwMode="auto">
          <a:xfrm>
            <a:off x="7342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r>
              <a:rPr lang="en-US" altLang="zh-CN" sz="1400">
                <a:solidFill>
                  <a:srgbClr val="000000"/>
                </a:solidFill>
                <a:latin typeface="Arial" panose="020B0604020202020204" pitchFamily="34" charset="0"/>
                <a:ea typeface="宋体" panose="02010600030101010101" pitchFamily="2" charset="-122"/>
              </a:rPr>
              <a:t>Source: D. Forsyth</a:t>
            </a:r>
          </a:p>
        </p:txBody>
      </p:sp>
      <p:sp>
        <p:nvSpPr>
          <p:cNvPr id="2" name="日期占位符 1">
            <a:extLst>
              <a:ext uri="{FF2B5EF4-FFF2-40B4-BE49-F238E27FC236}">
                <a16:creationId xmlns:a16="http://schemas.microsoft.com/office/drawing/2014/main" id="{E77E5E6E-A25C-4182-B715-563119E2281F}"/>
              </a:ext>
            </a:extLst>
          </p:cNvPr>
          <p:cNvSpPr>
            <a:spLocks noGrp="1"/>
          </p:cNvSpPr>
          <p:nvPr>
            <p:ph type="dt" sz="half" idx="4294967295"/>
          </p:nvPr>
        </p:nvSpPr>
        <p:spPr>
          <a:xfrm>
            <a:off x="7328098" y="6416675"/>
            <a:ext cx="1587302" cy="365125"/>
          </a:xfrm>
          <a:prstGeom prst="rect">
            <a:avLst/>
          </a:prstGeom>
        </p:spPr>
        <p:txBody>
          <a:bodyPr/>
          <a:lstStyle/>
          <a:p>
            <a:fld id="{1CC44253-0164-4099-B201-130CD6B5AC67}" type="datetime5">
              <a:rPr lang="zh-CN" altLang="en-US" smtClean="0"/>
              <a:t>2025/3/3</a:t>
            </a:fld>
            <a:endParaRPr lang="en-US" dirty="0"/>
          </a:p>
        </p:txBody>
      </p:sp>
      <p:sp>
        <p:nvSpPr>
          <p:cNvPr id="3" name="灯片编号占位符 2">
            <a:extLst>
              <a:ext uri="{FF2B5EF4-FFF2-40B4-BE49-F238E27FC236}">
                <a16:creationId xmlns:a16="http://schemas.microsoft.com/office/drawing/2014/main" id="{D9066565-622F-49DD-BF4D-4C63D04E14DE}"/>
              </a:ext>
            </a:extLst>
          </p:cNvPr>
          <p:cNvSpPr>
            <a:spLocks noGrp="1"/>
          </p:cNvSpPr>
          <p:nvPr>
            <p:ph type="sldNum" sz="quarter" idx="12"/>
          </p:nvPr>
        </p:nvSpPr>
        <p:spPr/>
        <p:txBody>
          <a:bodyPr/>
          <a:lstStyle/>
          <a:p>
            <a:fld id="{CF7DC490-98B8-074B-BB30-37775A2447EF}" type="slidenum">
              <a:rPr lang="en-US" smtClean="0"/>
              <a:pPr/>
              <a:t>102</a:t>
            </a:fld>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a:extLst>
              <a:ext uri="{FF2B5EF4-FFF2-40B4-BE49-F238E27FC236}">
                <a16:creationId xmlns:a16="http://schemas.microsoft.com/office/drawing/2014/main" id="{8E676F61-E2BE-4D54-80C6-620578331D39}"/>
              </a:ext>
            </a:extLst>
          </p:cNvPr>
          <p:cNvSpPr>
            <a:spLocks noGrp="1" noChangeArrowheads="1"/>
          </p:cNvSpPr>
          <p:nvPr>
            <p:ph type="body" idx="1"/>
          </p:nvPr>
        </p:nvSpPr>
        <p:spPr>
          <a:xfrm>
            <a:off x="381000" y="4419600"/>
            <a:ext cx="8153400" cy="2133600"/>
          </a:xfrm>
        </p:spPr>
        <p:txBody>
          <a:bodyPr>
            <a:normAutofit fontScale="92500"/>
          </a:bodyPr>
          <a:lstStyle/>
          <a:p>
            <a:pPr>
              <a:buFontTx/>
              <a:buChar char="•"/>
            </a:pPr>
            <a:r>
              <a:rPr lang="en-US" altLang="zh-CN">
                <a:ea typeface="宋体" panose="02010600030101010101" pitchFamily="2" charset="-122"/>
              </a:rPr>
              <a:t>The gradient magnitude is large along a thick “trail” or “ridge,” so how do we identify the actual edge points?</a:t>
            </a:r>
          </a:p>
          <a:p>
            <a:pPr>
              <a:buFontTx/>
              <a:buChar char="•"/>
            </a:pPr>
            <a:r>
              <a:rPr lang="en-US" altLang="zh-CN">
                <a:ea typeface="宋体" panose="02010600030101010101" pitchFamily="2" charset="-122"/>
              </a:rPr>
              <a:t>How do we link the edge points to form curves?</a:t>
            </a:r>
          </a:p>
        </p:txBody>
      </p:sp>
      <p:pic>
        <p:nvPicPr>
          <p:cNvPr id="226307" name="Picture 4">
            <a:extLst>
              <a:ext uri="{FF2B5EF4-FFF2-40B4-BE49-F238E27FC236}">
                <a16:creationId xmlns:a16="http://schemas.microsoft.com/office/drawing/2014/main" id="{3FE85BB0-E1AC-459E-B733-ADD5E2344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143000"/>
            <a:ext cx="306546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08" name="Rectangle 6">
            <a:extLst>
              <a:ext uri="{FF2B5EF4-FFF2-40B4-BE49-F238E27FC236}">
                <a16:creationId xmlns:a16="http://schemas.microsoft.com/office/drawing/2014/main" id="{2882886B-4949-4354-8C59-043FF258A721}"/>
              </a:ext>
            </a:extLst>
          </p:cNvPr>
          <p:cNvSpPr>
            <a:spLocks noGrp="1" noChangeArrowheads="1"/>
          </p:cNvSpPr>
          <p:nvPr>
            <p:ph type="title"/>
          </p:nvPr>
        </p:nvSpPr>
        <p:spPr/>
        <p:txBody>
          <a:bodyPr/>
          <a:lstStyle/>
          <a:p>
            <a:r>
              <a:rPr lang="en-US" altLang="zh-CN">
                <a:ea typeface="宋体" panose="02010600030101010101" pitchFamily="2" charset="-122"/>
              </a:rPr>
              <a:t>Implementation issues</a:t>
            </a:r>
          </a:p>
        </p:txBody>
      </p:sp>
      <p:sp>
        <p:nvSpPr>
          <p:cNvPr id="2" name="日期占位符 1">
            <a:extLst>
              <a:ext uri="{FF2B5EF4-FFF2-40B4-BE49-F238E27FC236}">
                <a16:creationId xmlns:a16="http://schemas.microsoft.com/office/drawing/2014/main" id="{BE82128F-7C50-472A-BC2B-1F41DAB40820}"/>
              </a:ext>
            </a:extLst>
          </p:cNvPr>
          <p:cNvSpPr>
            <a:spLocks noGrp="1"/>
          </p:cNvSpPr>
          <p:nvPr>
            <p:ph type="dt" sz="half" idx="4294967295"/>
          </p:nvPr>
        </p:nvSpPr>
        <p:spPr>
          <a:xfrm>
            <a:off x="7328098" y="6416675"/>
            <a:ext cx="1587302" cy="365125"/>
          </a:xfrm>
          <a:prstGeom prst="rect">
            <a:avLst/>
          </a:prstGeom>
        </p:spPr>
        <p:txBody>
          <a:bodyPr/>
          <a:lstStyle/>
          <a:p>
            <a:fld id="{4F24F9BF-3F70-4414-99C8-F382E6264B1A}" type="datetime5">
              <a:rPr lang="zh-CN" altLang="en-US" smtClean="0"/>
              <a:t>2025/3/3</a:t>
            </a:fld>
            <a:endParaRPr lang="en-US" dirty="0"/>
          </a:p>
        </p:txBody>
      </p:sp>
      <p:sp>
        <p:nvSpPr>
          <p:cNvPr id="3" name="灯片编号占位符 2">
            <a:extLst>
              <a:ext uri="{FF2B5EF4-FFF2-40B4-BE49-F238E27FC236}">
                <a16:creationId xmlns:a16="http://schemas.microsoft.com/office/drawing/2014/main" id="{83CA48F9-3255-4027-B051-AC6E5317A0AB}"/>
              </a:ext>
            </a:extLst>
          </p:cNvPr>
          <p:cNvSpPr>
            <a:spLocks noGrp="1"/>
          </p:cNvSpPr>
          <p:nvPr>
            <p:ph type="sldNum" sz="quarter" idx="12"/>
          </p:nvPr>
        </p:nvSpPr>
        <p:spPr/>
        <p:txBody>
          <a:bodyPr/>
          <a:lstStyle/>
          <a:p>
            <a:fld id="{CF7DC490-98B8-074B-BB30-37775A2447EF}" type="slidenum">
              <a:rPr lang="en-US" smtClean="0"/>
              <a:pPr/>
              <a:t>103</a:t>
            </a:fld>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C791BD02-CDEF-4842-8B0B-7F0A5D660E74}"/>
              </a:ext>
            </a:extLst>
          </p:cNvPr>
          <p:cNvSpPr>
            <a:spLocks noGrp="1" noChangeArrowheads="1"/>
          </p:cNvSpPr>
          <p:nvPr>
            <p:ph type="title"/>
          </p:nvPr>
        </p:nvSpPr>
        <p:spPr>
          <a:xfrm>
            <a:off x="450501" y="23429"/>
            <a:ext cx="8229600" cy="1143000"/>
          </a:xfrm>
        </p:spPr>
        <p:txBody>
          <a:bodyPr/>
          <a:lstStyle/>
          <a:p>
            <a:r>
              <a:rPr lang="en-US" altLang="zh-CN" dirty="0">
                <a:ea typeface="宋体" panose="02010600030101010101" pitchFamily="2" charset="-122"/>
              </a:rPr>
              <a:t>Designing an edge detector</a:t>
            </a:r>
          </a:p>
        </p:txBody>
      </p:sp>
      <p:sp>
        <p:nvSpPr>
          <p:cNvPr id="1098755" name="Rectangle 3">
            <a:extLst>
              <a:ext uri="{FF2B5EF4-FFF2-40B4-BE49-F238E27FC236}">
                <a16:creationId xmlns:a16="http://schemas.microsoft.com/office/drawing/2014/main" id="{6D1FDA4D-399C-4150-A7A3-119120CBDA51}"/>
              </a:ext>
            </a:extLst>
          </p:cNvPr>
          <p:cNvSpPr>
            <a:spLocks noGrp="1" noChangeArrowheads="1"/>
          </p:cNvSpPr>
          <p:nvPr>
            <p:ph type="body" idx="1"/>
          </p:nvPr>
        </p:nvSpPr>
        <p:spPr>
          <a:xfrm>
            <a:off x="381000" y="914400"/>
            <a:ext cx="8458200" cy="5257800"/>
          </a:xfrm>
        </p:spPr>
        <p:txBody>
          <a:bodyPr/>
          <a:lstStyle/>
          <a:p>
            <a:pPr>
              <a:buFontTx/>
              <a:buChar char="•"/>
            </a:pPr>
            <a:r>
              <a:rPr lang="en-US" altLang="zh-CN" dirty="0">
                <a:ea typeface="宋体" panose="02010600030101010101" pitchFamily="2" charset="-122"/>
              </a:rPr>
              <a:t>Criteria for an “optimal” edge detector:</a:t>
            </a:r>
          </a:p>
          <a:p>
            <a:pPr lvl="1"/>
            <a:r>
              <a:rPr lang="en-US" altLang="zh-CN" b="1" dirty="0">
                <a:ea typeface="宋体" panose="02010600030101010101" pitchFamily="2" charset="-122"/>
              </a:rPr>
              <a:t>Good detection:</a:t>
            </a:r>
            <a:r>
              <a:rPr lang="en-US" altLang="zh-CN" dirty="0">
                <a:ea typeface="宋体" panose="02010600030101010101" pitchFamily="2" charset="-122"/>
              </a:rPr>
              <a:t> the optimal detector must minimize the probability of </a:t>
            </a:r>
            <a:r>
              <a:rPr lang="en-US" altLang="zh-CN" b="1" dirty="0">
                <a:solidFill>
                  <a:srgbClr val="C00000"/>
                </a:solidFill>
                <a:ea typeface="宋体" panose="02010600030101010101" pitchFamily="2" charset="-122"/>
              </a:rPr>
              <a:t>false positives </a:t>
            </a:r>
            <a:r>
              <a:rPr lang="en-US" altLang="zh-CN" dirty="0">
                <a:ea typeface="宋体" panose="02010600030101010101" pitchFamily="2" charset="-122"/>
              </a:rPr>
              <a:t>(detecting spurious edges caused by noise), as well as that of false negatives (missing real edges)</a:t>
            </a:r>
          </a:p>
          <a:p>
            <a:pPr lvl="1"/>
            <a:r>
              <a:rPr lang="en-US" altLang="zh-CN" b="1" dirty="0">
                <a:ea typeface="宋体" panose="02010600030101010101" pitchFamily="2" charset="-122"/>
              </a:rPr>
              <a:t>Good localization:</a:t>
            </a:r>
            <a:r>
              <a:rPr lang="en-US" altLang="zh-CN" dirty="0">
                <a:ea typeface="宋体" panose="02010600030101010101" pitchFamily="2" charset="-122"/>
              </a:rPr>
              <a:t> the edges detected must be as close as possible to the true edges</a:t>
            </a:r>
          </a:p>
          <a:p>
            <a:pPr lvl="1"/>
            <a:r>
              <a:rPr lang="en-US" altLang="zh-CN" b="1" dirty="0">
                <a:ea typeface="宋体" panose="02010600030101010101" pitchFamily="2" charset="-122"/>
              </a:rPr>
              <a:t>Single response:</a:t>
            </a:r>
            <a:r>
              <a:rPr lang="en-US" altLang="zh-CN" dirty="0">
                <a:ea typeface="宋体" panose="02010600030101010101" pitchFamily="2" charset="-122"/>
              </a:rPr>
              <a:t> the detector must return one point only for each true edge point; that is, minimize the number of local maxima around the true edge</a:t>
            </a:r>
          </a:p>
        </p:txBody>
      </p:sp>
      <p:sp>
        <p:nvSpPr>
          <p:cNvPr id="2" name="日期占位符 1">
            <a:extLst>
              <a:ext uri="{FF2B5EF4-FFF2-40B4-BE49-F238E27FC236}">
                <a16:creationId xmlns:a16="http://schemas.microsoft.com/office/drawing/2014/main" id="{25CC079C-6611-4A8E-872F-2E6F41F03B53}"/>
              </a:ext>
            </a:extLst>
          </p:cNvPr>
          <p:cNvSpPr>
            <a:spLocks noGrp="1"/>
          </p:cNvSpPr>
          <p:nvPr>
            <p:ph type="dt" sz="half" idx="4294967295"/>
          </p:nvPr>
        </p:nvSpPr>
        <p:spPr>
          <a:xfrm>
            <a:off x="7328098" y="6416675"/>
            <a:ext cx="1587302" cy="365125"/>
          </a:xfrm>
          <a:prstGeom prst="rect">
            <a:avLst/>
          </a:prstGeom>
        </p:spPr>
        <p:txBody>
          <a:bodyPr/>
          <a:lstStyle/>
          <a:p>
            <a:fld id="{2B7E38DE-AD47-4CED-A043-37846D2A380D}" type="datetime5">
              <a:rPr lang="zh-CN" altLang="en-US" smtClean="0"/>
              <a:t>2025/3/3</a:t>
            </a:fld>
            <a:endParaRPr lang="en-US" dirty="0"/>
          </a:p>
        </p:txBody>
      </p:sp>
      <p:sp>
        <p:nvSpPr>
          <p:cNvPr id="3" name="灯片编号占位符 2">
            <a:extLst>
              <a:ext uri="{FF2B5EF4-FFF2-40B4-BE49-F238E27FC236}">
                <a16:creationId xmlns:a16="http://schemas.microsoft.com/office/drawing/2014/main" id="{E5ED4867-4AD4-4129-8E3C-80116CA94376}"/>
              </a:ext>
            </a:extLst>
          </p:cNvPr>
          <p:cNvSpPr>
            <a:spLocks noGrp="1"/>
          </p:cNvSpPr>
          <p:nvPr>
            <p:ph type="sldNum" sz="quarter" idx="12"/>
          </p:nvPr>
        </p:nvSpPr>
        <p:spPr/>
        <p:txBody>
          <a:bodyPr/>
          <a:lstStyle/>
          <a:p>
            <a:fld id="{CF7DC490-98B8-074B-BB30-37775A2447EF}" type="slidenum">
              <a:rPr lang="en-US" smtClean="0"/>
              <a:pPr/>
              <a:t>104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8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5" grpId="0" build="p" bldLvl="2"/>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BC3BF6FB-3D0E-4D91-ACA7-50D2B9A5FCE1}"/>
              </a:ext>
            </a:extLst>
          </p:cNvPr>
          <p:cNvSpPr>
            <a:spLocks noGrp="1" noChangeArrowheads="1"/>
          </p:cNvSpPr>
          <p:nvPr>
            <p:ph type="title"/>
          </p:nvPr>
        </p:nvSpPr>
        <p:spPr/>
        <p:txBody>
          <a:bodyPr/>
          <a:lstStyle/>
          <a:p>
            <a:r>
              <a:rPr lang="en-US" altLang="zh-CN">
                <a:ea typeface="宋体" panose="02010600030101010101" pitchFamily="2" charset="-122"/>
              </a:rPr>
              <a:t>Canny edge detector</a:t>
            </a:r>
          </a:p>
        </p:txBody>
      </p:sp>
      <p:sp>
        <p:nvSpPr>
          <p:cNvPr id="228355" name="Rectangle 3">
            <a:extLst>
              <a:ext uri="{FF2B5EF4-FFF2-40B4-BE49-F238E27FC236}">
                <a16:creationId xmlns:a16="http://schemas.microsoft.com/office/drawing/2014/main" id="{FA9091AE-2D2E-4CC8-BCF6-255C50900EA3}"/>
              </a:ext>
            </a:extLst>
          </p:cNvPr>
          <p:cNvSpPr>
            <a:spLocks noGrp="1" noChangeArrowheads="1"/>
          </p:cNvSpPr>
          <p:nvPr>
            <p:ph type="body" idx="1"/>
          </p:nvPr>
        </p:nvSpPr>
        <p:spPr>
          <a:xfrm>
            <a:off x="685800" y="1328826"/>
            <a:ext cx="7772400" cy="3886200"/>
          </a:xfrm>
        </p:spPr>
        <p:txBody>
          <a:bodyPr>
            <a:normAutofit fontScale="92500" lnSpcReduction="20000"/>
          </a:bodyPr>
          <a:lstStyle/>
          <a:p>
            <a:pPr>
              <a:buFontTx/>
              <a:buChar char="•"/>
            </a:pPr>
            <a:r>
              <a:rPr lang="en-US" altLang="zh-CN" dirty="0">
                <a:ea typeface="宋体" panose="02010600030101010101" pitchFamily="2" charset="-122"/>
              </a:rPr>
              <a:t>This is probably the </a:t>
            </a:r>
            <a:r>
              <a:rPr lang="en-US" altLang="zh-CN" b="1" dirty="0">
                <a:solidFill>
                  <a:srgbClr val="C00000"/>
                </a:solidFill>
                <a:ea typeface="宋体" panose="02010600030101010101" pitchFamily="2" charset="-122"/>
              </a:rPr>
              <a:t>most widely used </a:t>
            </a:r>
            <a:r>
              <a:rPr lang="en-US" altLang="zh-CN" dirty="0">
                <a:ea typeface="宋体" panose="02010600030101010101" pitchFamily="2" charset="-122"/>
              </a:rPr>
              <a:t>edge detector in computer vision</a:t>
            </a:r>
          </a:p>
          <a:p>
            <a:pPr>
              <a:buFontTx/>
              <a:buChar char="•"/>
            </a:pPr>
            <a:r>
              <a:rPr lang="en-US" altLang="zh-CN" dirty="0">
                <a:ea typeface="宋体" panose="02010600030101010101" pitchFamily="2" charset="-122"/>
              </a:rPr>
              <a:t>Theoretical model: step-edges corrupted by additive Gaussian noise</a:t>
            </a:r>
          </a:p>
          <a:p>
            <a:pPr>
              <a:buFontTx/>
              <a:buChar char="•"/>
            </a:pPr>
            <a:r>
              <a:rPr lang="en-US" altLang="zh-CN" dirty="0">
                <a:ea typeface="宋体" panose="02010600030101010101" pitchFamily="2" charset="-122"/>
              </a:rPr>
              <a:t>Canny has shown that the first derivative of the Gaussian closely approximates the operator that optimizes the product of </a:t>
            </a:r>
            <a:r>
              <a:rPr lang="en-US" altLang="zh-CN" i="1" dirty="0">
                <a:ea typeface="宋体" panose="02010600030101010101" pitchFamily="2" charset="-122"/>
              </a:rPr>
              <a:t>signal-to-noise ratio</a:t>
            </a:r>
            <a:r>
              <a:rPr lang="en-US" altLang="zh-CN" dirty="0">
                <a:ea typeface="宋体" panose="02010600030101010101" pitchFamily="2" charset="-122"/>
              </a:rPr>
              <a:t> and localization</a:t>
            </a:r>
          </a:p>
          <a:p>
            <a:pPr>
              <a:buFontTx/>
              <a:buChar char="•"/>
            </a:pPr>
            <a:r>
              <a:rPr lang="en-US" altLang="zh-CN" b="1" dirty="0">
                <a:solidFill>
                  <a:srgbClr val="C00000"/>
                </a:solidFill>
                <a:ea typeface="宋体" panose="02010600030101010101" pitchFamily="2" charset="-122"/>
              </a:rPr>
              <a:t>MATLAB: edge(image, ‘canny’)</a:t>
            </a:r>
          </a:p>
        </p:txBody>
      </p:sp>
      <p:sp>
        <p:nvSpPr>
          <p:cNvPr id="228356" name="Rectangle 4">
            <a:extLst>
              <a:ext uri="{FF2B5EF4-FFF2-40B4-BE49-F238E27FC236}">
                <a16:creationId xmlns:a16="http://schemas.microsoft.com/office/drawing/2014/main" id="{34CAC601-C14C-4C6E-9BAB-AEEA94DF8F93}"/>
              </a:ext>
            </a:extLst>
          </p:cNvPr>
          <p:cNvSpPr>
            <a:spLocks noChangeArrowheads="1"/>
          </p:cNvSpPr>
          <p:nvPr/>
        </p:nvSpPr>
        <p:spPr bwMode="auto">
          <a:xfrm>
            <a:off x="457200" y="5532438"/>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000" dirty="0">
                <a:solidFill>
                  <a:srgbClr val="000000"/>
                </a:solidFill>
                <a:latin typeface="Arial" panose="020B0604020202020204" pitchFamily="34" charset="0"/>
                <a:ea typeface="宋体" panose="02010600030101010101" pitchFamily="2" charset="-122"/>
              </a:rPr>
              <a:t>J. Canny, </a:t>
            </a:r>
            <a:r>
              <a:rPr lang="en-US" altLang="zh-CN" sz="2000" b="1" i="1" dirty="0">
                <a:solidFill>
                  <a:srgbClr val="000000"/>
                </a:solidFill>
                <a:latin typeface="Arial" panose="020B0604020202020204" pitchFamily="34" charset="0"/>
                <a:ea typeface="宋体" panose="02010600030101010101" pitchFamily="2" charset="-122"/>
                <a:hlinkClick r:id="rId3"/>
              </a:rPr>
              <a:t>A Computational Approach To Edge Detection</a:t>
            </a:r>
            <a:r>
              <a:rPr lang="en-US" altLang="zh-CN" sz="2000" dirty="0">
                <a:solidFill>
                  <a:srgbClr val="000000"/>
                </a:solidFill>
                <a:latin typeface="Arial" panose="020B0604020202020204" pitchFamily="34" charset="0"/>
                <a:ea typeface="宋体" panose="02010600030101010101" pitchFamily="2" charset="-122"/>
              </a:rPr>
              <a:t>, IEEE Trans. Pattern Analysis and Machine Intelligence, 8:679-714, 1986. </a:t>
            </a:r>
          </a:p>
        </p:txBody>
      </p:sp>
      <p:sp>
        <p:nvSpPr>
          <p:cNvPr id="2" name="日期占位符 1">
            <a:extLst>
              <a:ext uri="{FF2B5EF4-FFF2-40B4-BE49-F238E27FC236}">
                <a16:creationId xmlns:a16="http://schemas.microsoft.com/office/drawing/2014/main" id="{FE5C8D16-93C5-407B-86EA-EA17C3437937}"/>
              </a:ext>
            </a:extLst>
          </p:cNvPr>
          <p:cNvSpPr>
            <a:spLocks noGrp="1"/>
          </p:cNvSpPr>
          <p:nvPr>
            <p:ph type="dt" sz="half" idx="4294967295"/>
          </p:nvPr>
        </p:nvSpPr>
        <p:spPr>
          <a:xfrm>
            <a:off x="7328098" y="6416675"/>
            <a:ext cx="1587302" cy="365125"/>
          </a:xfrm>
          <a:prstGeom prst="rect">
            <a:avLst/>
          </a:prstGeom>
        </p:spPr>
        <p:txBody>
          <a:bodyPr/>
          <a:lstStyle/>
          <a:p>
            <a:fld id="{340B58F3-7113-4B41-B563-AA4A59B30CE4}" type="datetime5">
              <a:rPr lang="zh-CN" altLang="en-US" smtClean="0"/>
              <a:t>2025/3/3</a:t>
            </a:fld>
            <a:endParaRPr lang="en-US" dirty="0"/>
          </a:p>
        </p:txBody>
      </p:sp>
      <p:sp>
        <p:nvSpPr>
          <p:cNvPr id="3" name="灯片编号占位符 2">
            <a:extLst>
              <a:ext uri="{FF2B5EF4-FFF2-40B4-BE49-F238E27FC236}">
                <a16:creationId xmlns:a16="http://schemas.microsoft.com/office/drawing/2014/main" id="{B35C1224-A802-4D5A-9ACA-24946018107B}"/>
              </a:ext>
            </a:extLst>
          </p:cNvPr>
          <p:cNvSpPr>
            <a:spLocks noGrp="1"/>
          </p:cNvSpPr>
          <p:nvPr>
            <p:ph type="sldNum" sz="quarter" idx="12"/>
          </p:nvPr>
        </p:nvSpPr>
        <p:spPr/>
        <p:txBody>
          <a:bodyPr/>
          <a:lstStyle/>
          <a:p>
            <a:fld id="{CF7DC490-98B8-074B-BB30-37775A2447EF}" type="slidenum">
              <a:rPr lang="en-US" smtClean="0"/>
              <a:pPr/>
              <a:t>105</a:t>
            </a:fld>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00D3D1AB-221E-4EAD-81D7-7776AAC44E00}"/>
              </a:ext>
            </a:extLst>
          </p:cNvPr>
          <p:cNvSpPr>
            <a:spLocks noGrp="1" noChangeArrowheads="1"/>
          </p:cNvSpPr>
          <p:nvPr>
            <p:ph type="title"/>
          </p:nvPr>
        </p:nvSpPr>
        <p:spPr/>
        <p:txBody>
          <a:bodyPr/>
          <a:lstStyle/>
          <a:p>
            <a:r>
              <a:rPr lang="en-US" altLang="zh-CN">
                <a:ea typeface="宋体" panose="02010600030101010101" pitchFamily="2" charset="-122"/>
              </a:rPr>
              <a:t>Canny edge detector</a:t>
            </a:r>
          </a:p>
        </p:txBody>
      </p:sp>
      <p:sp>
        <p:nvSpPr>
          <p:cNvPr id="1102851" name="Rectangle 3">
            <a:extLst>
              <a:ext uri="{FF2B5EF4-FFF2-40B4-BE49-F238E27FC236}">
                <a16:creationId xmlns:a16="http://schemas.microsoft.com/office/drawing/2014/main" id="{22CA4F79-9408-411F-B6B2-226DFA1C3D7D}"/>
              </a:ext>
            </a:extLst>
          </p:cNvPr>
          <p:cNvSpPr>
            <a:spLocks noGrp="1" noChangeArrowheads="1"/>
          </p:cNvSpPr>
          <p:nvPr>
            <p:ph type="body" idx="1"/>
          </p:nvPr>
        </p:nvSpPr>
        <p:spPr/>
        <p:txBody>
          <a:bodyPr/>
          <a:lstStyle/>
          <a:p>
            <a:pPr marL="533400" indent="-533400">
              <a:buFontTx/>
              <a:buAutoNum type="arabicPeriod"/>
            </a:pPr>
            <a:r>
              <a:rPr lang="en-US" altLang="zh-CN" dirty="0">
                <a:ea typeface="宋体" panose="02010600030101010101" pitchFamily="2" charset="-122"/>
              </a:rPr>
              <a:t>Filter image with derivative of Gaussian </a:t>
            </a:r>
          </a:p>
          <a:p>
            <a:pPr marL="533400" indent="-533400">
              <a:buFontTx/>
              <a:buAutoNum type="arabicPeriod"/>
            </a:pPr>
            <a:r>
              <a:rPr lang="en-US" altLang="zh-CN" dirty="0">
                <a:ea typeface="宋体" panose="02010600030101010101" pitchFamily="2" charset="-122"/>
              </a:rPr>
              <a:t>Find </a:t>
            </a:r>
            <a:r>
              <a:rPr lang="en-US" altLang="zh-CN" b="1" dirty="0">
                <a:solidFill>
                  <a:srgbClr val="C00000"/>
                </a:solidFill>
                <a:ea typeface="宋体" panose="02010600030101010101" pitchFamily="2" charset="-122"/>
              </a:rPr>
              <a:t>magnitude</a:t>
            </a:r>
            <a:r>
              <a:rPr lang="en-US" altLang="zh-CN" dirty="0">
                <a:ea typeface="宋体" panose="02010600030101010101" pitchFamily="2" charset="-122"/>
              </a:rPr>
              <a:t> and </a:t>
            </a:r>
            <a:r>
              <a:rPr lang="en-US" altLang="zh-CN" b="1" dirty="0">
                <a:solidFill>
                  <a:srgbClr val="C00000"/>
                </a:solidFill>
                <a:ea typeface="宋体" panose="02010600030101010101" pitchFamily="2" charset="-122"/>
              </a:rPr>
              <a:t>orientation</a:t>
            </a:r>
            <a:r>
              <a:rPr lang="en-US" altLang="zh-CN" dirty="0">
                <a:ea typeface="宋体" panose="02010600030101010101" pitchFamily="2" charset="-122"/>
              </a:rPr>
              <a:t> of gradient</a:t>
            </a:r>
          </a:p>
          <a:p>
            <a:pPr marL="533400" indent="-533400">
              <a:buFontTx/>
              <a:buAutoNum type="arabicPeriod"/>
            </a:pPr>
            <a:r>
              <a:rPr lang="en-US" altLang="zh-CN" dirty="0">
                <a:ea typeface="宋体" panose="02010600030101010101" pitchFamily="2" charset="-122"/>
              </a:rPr>
              <a:t>Non-maximum suppression:</a:t>
            </a:r>
          </a:p>
          <a:p>
            <a:pPr marL="838200" lvl="1" indent="-381000"/>
            <a:r>
              <a:rPr lang="en-US" altLang="zh-CN" dirty="0">
                <a:ea typeface="宋体" panose="02010600030101010101" pitchFamily="2" charset="-122"/>
              </a:rPr>
              <a:t>Thin multi-pixel wide “ridges” down to single pixel width</a:t>
            </a:r>
          </a:p>
        </p:txBody>
      </p:sp>
      <p:sp>
        <p:nvSpPr>
          <p:cNvPr id="2" name="日期占位符 1">
            <a:extLst>
              <a:ext uri="{FF2B5EF4-FFF2-40B4-BE49-F238E27FC236}">
                <a16:creationId xmlns:a16="http://schemas.microsoft.com/office/drawing/2014/main" id="{7282CC12-3848-4F1E-9829-CD98C75B20BC}"/>
              </a:ext>
            </a:extLst>
          </p:cNvPr>
          <p:cNvSpPr>
            <a:spLocks noGrp="1"/>
          </p:cNvSpPr>
          <p:nvPr>
            <p:ph type="dt" sz="half" idx="4294967295"/>
          </p:nvPr>
        </p:nvSpPr>
        <p:spPr>
          <a:xfrm>
            <a:off x="7328098" y="6416675"/>
            <a:ext cx="1587302" cy="365125"/>
          </a:xfrm>
          <a:prstGeom prst="rect">
            <a:avLst/>
          </a:prstGeom>
        </p:spPr>
        <p:txBody>
          <a:bodyPr/>
          <a:lstStyle/>
          <a:p>
            <a:fld id="{2B7437D4-776D-4B0D-B8F8-123F98ADFCA3}" type="datetime5">
              <a:rPr lang="zh-CN" altLang="en-US" smtClean="0"/>
              <a:t>2025/3/3</a:t>
            </a:fld>
            <a:endParaRPr lang="en-US" dirty="0"/>
          </a:p>
        </p:txBody>
      </p:sp>
      <p:sp>
        <p:nvSpPr>
          <p:cNvPr id="3" name="灯片编号占位符 2">
            <a:extLst>
              <a:ext uri="{FF2B5EF4-FFF2-40B4-BE49-F238E27FC236}">
                <a16:creationId xmlns:a16="http://schemas.microsoft.com/office/drawing/2014/main" id="{9831A03C-A7A4-45A8-A8F9-C944E722F6EE}"/>
              </a:ext>
            </a:extLst>
          </p:cNvPr>
          <p:cNvSpPr>
            <a:spLocks noGrp="1"/>
          </p:cNvSpPr>
          <p:nvPr>
            <p:ph type="sldNum" sz="quarter" idx="12"/>
          </p:nvPr>
        </p:nvSpPr>
        <p:spPr/>
        <p:txBody>
          <a:bodyPr/>
          <a:lstStyle/>
          <a:p>
            <a:fld id="{CF7DC490-98B8-074B-BB30-37775A2447EF}" type="slidenum">
              <a:rPr lang="en-US" smtClean="0"/>
              <a:pPr/>
              <a:t>106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28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28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28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a:extLst>
              <a:ext uri="{FF2B5EF4-FFF2-40B4-BE49-F238E27FC236}">
                <a16:creationId xmlns:a16="http://schemas.microsoft.com/office/drawing/2014/main" id="{A16DFF3F-9FEE-4AA0-9CD8-A1A0D8D6D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954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403" name="Picture 4">
            <a:extLst>
              <a:ext uri="{FF2B5EF4-FFF2-40B4-BE49-F238E27FC236}">
                <a16:creationId xmlns:a16="http://schemas.microsoft.com/office/drawing/2014/main" id="{820F9421-9562-46F1-B10B-435BEA7AE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404" name="Picture 5">
            <a:extLst>
              <a:ext uri="{FF2B5EF4-FFF2-40B4-BE49-F238E27FC236}">
                <a16:creationId xmlns:a16="http://schemas.microsoft.com/office/drawing/2014/main" id="{492AAB85-289B-4FF8-AAF4-BAC6547B7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05" name="Rectangle 7">
            <a:extLst>
              <a:ext uri="{FF2B5EF4-FFF2-40B4-BE49-F238E27FC236}">
                <a16:creationId xmlns:a16="http://schemas.microsoft.com/office/drawing/2014/main" id="{DAD07127-BAA1-463A-BEC6-F392176BA7F0}"/>
              </a:ext>
            </a:extLst>
          </p:cNvPr>
          <p:cNvSpPr>
            <a:spLocks noGrp="1" noChangeArrowheads="1"/>
          </p:cNvSpPr>
          <p:nvPr>
            <p:ph type="title"/>
          </p:nvPr>
        </p:nvSpPr>
        <p:spPr/>
        <p:txBody>
          <a:bodyPr/>
          <a:lstStyle/>
          <a:p>
            <a:r>
              <a:rPr lang="en-US" altLang="zh-CN">
                <a:ea typeface="宋体" panose="02010600030101010101" pitchFamily="2" charset="-122"/>
              </a:rPr>
              <a:t>Non-maximum suppression</a:t>
            </a:r>
          </a:p>
        </p:txBody>
      </p:sp>
      <p:sp>
        <p:nvSpPr>
          <p:cNvPr id="230406" name="Rectangle 9">
            <a:extLst>
              <a:ext uri="{FF2B5EF4-FFF2-40B4-BE49-F238E27FC236}">
                <a16:creationId xmlns:a16="http://schemas.microsoft.com/office/drawing/2014/main" id="{2D093AB2-5DE6-4326-A161-DFA8F5B6D4E2}"/>
              </a:ext>
            </a:extLst>
          </p:cNvPr>
          <p:cNvSpPr>
            <a:spLocks noChangeArrowheads="1"/>
          </p:cNvSpPr>
          <p:nvPr/>
        </p:nvSpPr>
        <p:spPr bwMode="auto">
          <a:xfrm>
            <a:off x="5715000" y="1295400"/>
            <a:ext cx="22860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dirty="0">
                <a:solidFill>
                  <a:srgbClr val="000000"/>
                </a:solidFill>
                <a:latin typeface="Arial" panose="020B0604020202020204" pitchFamily="34" charset="0"/>
                <a:ea typeface="宋体" panose="02010600030101010101" pitchFamily="2" charset="-122"/>
              </a:rPr>
              <a:t>At q, we have a maximum if the value is larger than those at both p and at r. Interpolate to get these values.</a:t>
            </a:r>
          </a:p>
        </p:txBody>
      </p:sp>
      <p:sp>
        <p:nvSpPr>
          <p:cNvPr id="230407" name="Text Box 10">
            <a:extLst>
              <a:ext uri="{FF2B5EF4-FFF2-40B4-BE49-F238E27FC236}">
                <a16:creationId xmlns:a16="http://schemas.microsoft.com/office/drawing/2014/main" id="{F3E6E36F-97CF-4B58-AC0D-55A4735D513F}"/>
              </a:ext>
            </a:extLst>
          </p:cNvPr>
          <p:cNvSpPr txBox="1">
            <a:spLocks noChangeArrowheads="1"/>
          </p:cNvSpPr>
          <p:nvPr/>
        </p:nvSpPr>
        <p:spPr bwMode="auto">
          <a:xfrm>
            <a:off x="90488" y="65532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r>
              <a:rPr lang="en-US" altLang="zh-CN" sz="1400">
                <a:solidFill>
                  <a:srgbClr val="000000"/>
                </a:solidFill>
                <a:latin typeface="Arial" panose="020B0604020202020204" pitchFamily="34" charset="0"/>
                <a:ea typeface="宋体" panose="02010600030101010101" pitchFamily="2" charset="-122"/>
              </a:rPr>
              <a:t>Source: D. Forsyth</a:t>
            </a:r>
          </a:p>
        </p:txBody>
      </p:sp>
      <p:sp>
        <p:nvSpPr>
          <p:cNvPr id="2" name="日期占位符 1">
            <a:extLst>
              <a:ext uri="{FF2B5EF4-FFF2-40B4-BE49-F238E27FC236}">
                <a16:creationId xmlns:a16="http://schemas.microsoft.com/office/drawing/2014/main" id="{533A98E4-3347-4766-8107-18F018F567AA}"/>
              </a:ext>
            </a:extLst>
          </p:cNvPr>
          <p:cNvSpPr>
            <a:spLocks noGrp="1"/>
          </p:cNvSpPr>
          <p:nvPr>
            <p:ph type="dt" sz="half" idx="4294967295"/>
          </p:nvPr>
        </p:nvSpPr>
        <p:spPr>
          <a:xfrm>
            <a:off x="7328098" y="6416675"/>
            <a:ext cx="1587302" cy="365125"/>
          </a:xfrm>
          <a:prstGeom prst="rect">
            <a:avLst/>
          </a:prstGeom>
        </p:spPr>
        <p:txBody>
          <a:bodyPr/>
          <a:lstStyle/>
          <a:p>
            <a:fld id="{3F30DDD0-1695-43E4-B820-B62E77B47E14}" type="datetime5">
              <a:rPr lang="zh-CN" altLang="en-US" smtClean="0"/>
              <a:t>2025/3/3</a:t>
            </a:fld>
            <a:endParaRPr lang="en-US" dirty="0"/>
          </a:p>
        </p:txBody>
      </p:sp>
      <p:sp>
        <p:nvSpPr>
          <p:cNvPr id="3" name="灯片编号占位符 2">
            <a:extLst>
              <a:ext uri="{FF2B5EF4-FFF2-40B4-BE49-F238E27FC236}">
                <a16:creationId xmlns:a16="http://schemas.microsoft.com/office/drawing/2014/main" id="{12D3CE49-87BF-4E6A-BDD1-EC2BD18D4559}"/>
              </a:ext>
            </a:extLst>
          </p:cNvPr>
          <p:cNvSpPr>
            <a:spLocks noGrp="1"/>
          </p:cNvSpPr>
          <p:nvPr>
            <p:ph type="sldNum" sz="quarter" idx="12"/>
          </p:nvPr>
        </p:nvSpPr>
        <p:spPr/>
        <p:txBody>
          <a:bodyPr/>
          <a:lstStyle/>
          <a:p>
            <a:fld id="{CF7DC490-98B8-074B-BB30-37775A2447EF}" type="slidenum">
              <a:rPr lang="en-US" smtClean="0"/>
              <a:pPr/>
              <a:t>107</a:t>
            </a:fld>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49F59C7B-36F2-42D0-9AF7-3ED8944DEF97}"/>
              </a:ext>
            </a:extLst>
          </p:cNvPr>
          <p:cNvSpPr>
            <a:spLocks noGrp="1" noChangeArrowheads="1"/>
          </p:cNvSpPr>
          <p:nvPr>
            <p:ph type="title"/>
          </p:nvPr>
        </p:nvSpPr>
        <p:spPr/>
        <p:txBody>
          <a:bodyPr/>
          <a:lstStyle/>
          <a:p>
            <a:r>
              <a:rPr lang="en-US" altLang="zh-CN">
                <a:ea typeface="宋体" panose="02010600030101010101" pitchFamily="2" charset="-122"/>
              </a:rPr>
              <a:t>Example</a:t>
            </a:r>
          </a:p>
        </p:txBody>
      </p:sp>
      <p:sp>
        <p:nvSpPr>
          <p:cNvPr id="231427" name="Rectangle 3">
            <a:extLst>
              <a:ext uri="{FF2B5EF4-FFF2-40B4-BE49-F238E27FC236}">
                <a16:creationId xmlns:a16="http://schemas.microsoft.com/office/drawing/2014/main" id="{08F4460F-AE88-4CBB-B578-E5E32C4C3F0C}"/>
              </a:ext>
            </a:extLst>
          </p:cNvPr>
          <p:cNvSpPr>
            <a:spLocks noGrp="1" noChangeArrowheads="1"/>
          </p:cNvSpPr>
          <p:nvPr>
            <p:ph type="body" idx="1"/>
          </p:nvPr>
        </p:nvSpPr>
        <p:spPr>
          <a:xfrm>
            <a:off x="685800" y="5791200"/>
            <a:ext cx="7772400" cy="609600"/>
          </a:xfrm>
        </p:spPr>
        <p:txBody>
          <a:bodyPr/>
          <a:lstStyle/>
          <a:p>
            <a:pPr algn="ctr"/>
            <a:r>
              <a:rPr lang="en-US" altLang="zh-CN">
                <a:ea typeface="宋体" panose="02010600030101010101" pitchFamily="2" charset="-122"/>
              </a:rPr>
              <a:t>original image (Lena)</a:t>
            </a:r>
          </a:p>
        </p:txBody>
      </p:sp>
      <p:pic>
        <p:nvPicPr>
          <p:cNvPr id="231428" name="Picture 4" descr="lena">
            <a:extLst>
              <a:ext uri="{FF2B5EF4-FFF2-40B4-BE49-F238E27FC236}">
                <a16:creationId xmlns:a16="http://schemas.microsoft.com/office/drawing/2014/main" id="{EA8B294A-28F0-4345-9CCA-84E43F653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50950"/>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FEC31643-6170-416A-A85F-5EC48A1BFEF4}"/>
              </a:ext>
            </a:extLst>
          </p:cNvPr>
          <p:cNvSpPr>
            <a:spLocks noGrp="1"/>
          </p:cNvSpPr>
          <p:nvPr>
            <p:ph type="dt" sz="half" idx="4294967295"/>
          </p:nvPr>
        </p:nvSpPr>
        <p:spPr>
          <a:xfrm>
            <a:off x="7328098" y="6416675"/>
            <a:ext cx="1587302" cy="365125"/>
          </a:xfrm>
          <a:prstGeom prst="rect">
            <a:avLst/>
          </a:prstGeom>
        </p:spPr>
        <p:txBody>
          <a:bodyPr/>
          <a:lstStyle/>
          <a:p>
            <a:fld id="{04DF9A23-A28E-46FD-AC28-3C6031232E59}" type="datetime5">
              <a:rPr lang="zh-CN" altLang="en-US" smtClean="0"/>
              <a:t>2025/3/3</a:t>
            </a:fld>
            <a:endParaRPr lang="en-US" dirty="0"/>
          </a:p>
        </p:txBody>
      </p:sp>
      <p:sp>
        <p:nvSpPr>
          <p:cNvPr id="3" name="灯片编号占位符 2">
            <a:extLst>
              <a:ext uri="{FF2B5EF4-FFF2-40B4-BE49-F238E27FC236}">
                <a16:creationId xmlns:a16="http://schemas.microsoft.com/office/drawing/2014/main" id="{3D296DD8-F559-4225-B7E2-0A929EA0C3A1}"/>
              </a:ext>
            </a:extLst>
          </p:cNvPr>
          <p:cNvSpPr>
            <a:spLocks noGrp="1"/>
          </p:cNvSpPr>
          <p:nvPr>
            <p:ph type="sldNum" sz="quarter" idx="12"/>
          </p:nvPr>
        </p:nvSpPr>
        <p:spPr/>
        <p:txBody>
          <a:bodyPr/>
          <a:lstStyle/>
          <a:p>
            <a:fld id="{CF7DC490-98B8-074B-BB30-37775A2447EF}" type="slidenum">
              <a:rPr lang="en-US" smtClean="0"/>
              <a:pPr/>
              <a:t>108</a:t>
            </a:fld>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E1F743CC-A3B6-4B53-8768-DD30B059FB11}"/>
              </a:ext>
            </a:extLst>
          </p:cNvPr>
          <p:cNvSpPr>
            <a:spLocks noGrp="1" noChangeArrowheads="1"/>
          </p:cNvSpPr>
          <p:nvPr>
            <p:ph type="title"/>
          </p:nvPr>
        </p:nvSpPr>
        <p:spPr/>
        <p:txBody>
          <a:bodyPr/>
          <a:lstStyle/>
          <a:p>
            <a:r>
              <a:rPr lang="en-US" altLang="zh-CN">
                <a:ea typeface="宋体" panose="02010600030101010101" pitchFamily="2" charset="-122"/>
              </a:rPr>
              <a:t>Example</a:t>
            </a:r>
          </a:p>
        </p:txBody>
      </p:sp>
      <p:pic>
        <p:nvPicPr>
          <p:cNvPr id="232451" name="Picture 3" descr="canny3">
            <a:extLst>
              <a:ext uri="{FF2B5EF4-FFF2-40B4-BE49-F238E27FC236}">
                <a16:creationId xmlns:a16="http://schemas.microsoft.com/office/drawing/2014/main" id="{E2A58FFC-4CCA-443A-8226-C293007B8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50950"/>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52" name="Rectangle 4">
            <a:extLst>
              <a:ext uri="{FF2B5EF4-FFF2-40B4-BE49-F238E27FC236}">
                <a16:creationId xmlns:a16="http://schemas.microsoft.com/office/drawing/2014/main" id="{641FFEBE-B29B-496D-922D-9D9800B583E9}"/>
              </a:ext>
            </a:extLst>
          </p:cNvPr>
          <p:cNvSpPr>
            <a:spLocks noChangeArrowheads="1"/>
          </p:cNvSpPr>
          <p:nvPr/>
        </p:nvSpPr>
        <p:spPr bwMode="auto">
          <a:xfrm>
            <a:off x="685800" y="57912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spcBef>
                <a:spcPct val="20000"/>
              </a:spcBef>
            </a:pPr>
            <a:r>
              <a:rPr lang="en-US" altLang="zh-CN" sz="2800">
                <a:solidFill>
                  <a:srgbClr val="000000"/>
                </a:solidFill>
                <a:latin typeface="Arial" panose="020B0604020202020204" pitchFamily="34" charset="0"/>
                <a:ea typeface="宋体" panose="02010600030101010101" pitchFamily="2" charset="-122"/>
              </a:rPr>
              <a:t>norm of the gradient</a:t>
            </a:r>
          </a:p>
        </p:txBody>
      </p:sp>
      <p:sp>
        <p:nvSpPr>
          <p:cNvPr id="2" name="日期占位符 1">
            <a:extLst>
              <a:ext uri="{FF2B5EF4-FFF2-40B4-BE49-F238E27FC236}">
                <a16:creationId xmlns:a16="http://schemas.microsoft.com/office/drawing/2014/main" id="{8CF1BFB0-9D4C-44D2-B93D-1E37AEB24FC8}"/>
              </a:ext>
            </a:extLst>
          </p:cNvPr>
          <p:cNvSpPr>
            <a:spLocks noGrp="1"/>
          </p:cNvSpPr>
          <p:nvPr>
            <p:ph type="dt" sz="half" idx="4294967295"/>
          </p:nvPr>
        </p:nvSpPr>
        <p:spPr>
          <a:xfrm>
            <a:off x="7328098" y="6416675"/>
            <a:ext cx="1587302" cy="365125"/>
          </a:xfrm>
          <a:prstGeom prst="rect">
            <a:avLst/>
          </a:prstGeom>
        </p:spPr>
        <p:txBody>
          <a:bodyPr/>
          <a:lstStyle/>
          <a:p>
            <a:fld id="{80618EA9-229A-4A75-BAF9-05D32EA35A24}" type="datetime5">
              <a:rPr lang="zh-CN" altLang="en-US" smtClean="0"/>
              <a:t>2025/3/3</a:t>
            </a:fld>
            <a:endParaRPr lang="en-US" dirty="0"/>
          </a:p>
        </p:txBody>
      </p:sp>
      <p:sp>
        <p:nvSpPr>
          <p:cNvPr id="3" name="灯片编号占位符 2">
            <a:extLst>
              <a:ext uri="{FF2B5EF4-FFF2-40B4-BE49-F238E27FC236}">
                <a16:creationId xmlns:a16="http://schemas.microsoft.com/office/drawing/2014/main" id="{8B7A13A6-4333-4D5C-A0D8-3638ED49A275}"/>
              </a:ext>
            </a:extLst>
          </p:cNvPr>
          <p:cNvSpPr>
            <a:spLocks noGrp="1"/>
          </p:cNvSpPr>
          <p:nvPr>
            <p:ph type="sldNum" sz="quarter" idx="12"/>
          </p:nvPr>
        </p:nvSpPr>
        <p:spPr/>
        <p:txBody>
          <a:bodyPr/>
          <a:lstStyle/>
          <a:p>
            <a:fld id="{CF7DC490-98B8-074B-BB30-37775A2447EF}" type="slidenum">
              <a:rPr lang="en-US" smtClean="0"/>
              <a:pPr/>
              <a:t>109</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68EE74C-8980-4CDD-9A83-EDD090BA43E2}"/>
              </a:ext>
            </a:extLst>
          </p:cNvPr>
          <p:cNvSpPr>
            <a:spLocks noGrp="1"/>
          </p:cNvSpPr>
          <p:nvPr>
            <p:ph type="dt" sz="half" idx="4294967295"/>
          </p:nvPr>
        </p:nvSpPr>
        <p:spPr>
          <a:xfrm>
            <a:off x="7328098" y="6416675"/>
            <a:ext cx="1587302" cy="365125"/>
          </a:xfrm>
          <a:prstGeom prst="rect">
            <a:avLst/>
          </a:prstGeom>
        </p:spPr>
        <p:txBody>
          <a:bodyPr/>
          <a:lstStyle/>
          <a:p>
            <a:fld id="{99350677-6AF6-4C84-A6AD-96BFAE11EF9D}" type="datetime5">
              <a:rPr lang="zh-CN" altLang="en-US" smtClean="0"/>
              <a:t>2025/3/3</a:t>
            </a:fld>
            <a:endParaRPr lang="en-US" dirty="0"/>
          </a:p>
        </p:txBody>
      </p:sp>
      <p:sp>
        <p:nvSpPr>
          <p:cNvPr id="5" name="灯片编号占位符 4">
            <a:extLst>
              <a:ext uri="{FF2B5EF4-FFF2-40B4-BE49-F238E27FC236}">
                <a16:creationId xmlns:a16="http://schemas.microsoft.com/office/drawing/2014/main" id="{A5835E46-5701-4C81-922A-8F3BA348BDF5}"/>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11</a:t>
            </a:fld>
            <a:endParaRPr lang="en-US" dirty="0"/>
          </a:p>
        </p:txBody>
      </p:sp>
      <p:sp>
        <p:nvSpPr>
          <p:cNvPr id="7" name="Title 1">
            <a:extLst>
              <a:ext uri="{FF2B5EF4-FFF2-40B4-BE49-F238E27FC236}">
                <a16:creationId xmlns:a16="http://schemas.microsoft.com/office/drawing/2014/main" id="{48A10D29-FF29-493B-AC1D-2E880E108DAE}"/>
              </a:ext>
            </a:extLst>
          </p:cNvPr>
          <p:cNvSpPr>
            <a:spLocks noGrp="1"/>
          </p:cNvSpPr>
          <p:nvPr>
            <p:ph type="title"/>
          </p:nvPr>
        </p:nvSpPr>
        <p:spPr>
          <a:xfrm>
            <a:off x="431800" y="0"/>
            <a:ext cx="8229600" cy="1143000"/>
          </a:xfrm>
        </p:spPr>
        <p:txBody>
          <a:bodyPr>
            <a:normAutofit/>
          </a:bodyPr>
          <a:lstStyle/>
          <a:p>
            <a:r>
              <a:rPr lang="zh-CN" altLang="en-US" sz="3600" dirty="0"/>
              <a:t>医学图像</a:t>
            </a:r>
            <a:endParaRPr lang="en-US" sz="3600" dirty="0"/>
          </a:p>
        </p:txBody>
      </p:sp>
      <p:pic>
        <p:nvPicPr>
          <p:cNvPr id="12290" name="Picture 2" descr="A Portable MRI Makes Imaging More Democratic - Scientific American">
            <a:extLst>
              <a:ext uri="{FF2B5EF4-FFF2-40B4-BE49-F238E27FC236}">
                <a16:creationId xmlns:a16="http://schemas.microsoft.com/office/drawing/2014/main" id="{A53D7B5C-2900-46D6-ADF2-EFD908FCE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6629400" cy="454850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RI Systems &amp;amp; Solutions | Philips Healthcare">
            <a:extLst>
              <a:ext uri="{FF2B5EF4-FFF2-40B4-BE49-F238E27FC236}">
                <a16:creationId xmlns:a16="http://schemas.microsoft.com/office/drawing/2014/main" id="{FECAC045-79EE-42F5-B797-902C04ED4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851" y="142580"/>
            <a:ext cx="3401962" cy="191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2401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1153F12C-D6C9-4801-8B39-EDDC95F42E6C}"/>
              </a:ext>
            </a:extLst>
          </p:cNvPr>
          <p:cNvSpPr>
            <a:spLocks noGrp="1" noChangeArrowheads="1"/>
          </p:cNvSpPr>
          <p:nvPr>
            <p:ph type="title"/>
          </p:nvPr>
        </p:nvSpPr>
        <p:spPr/>
        <p:txBody>
          <a:bodyPr/>
          <a:lstStyle/>
          <a:p>
            <a:r>
              <a:rPr lang="en-US" altLang="zh-CN">
                <a:ea typeface="宋体" panose="02010600030101010101" pitchFamily="2" charset="-122"/>
              </a:rPr>
              <a:t>Example</a:t>
            </a:r>
          </a:p>
        </p:txBody>
      </p:sp>
      <p:pic>
        <p:nvPicPr>
          <p:cNvPr id="233475" name="Picture 3" descr="canny4">
            <a:extLst>
              <a:ext uri="{FF2B5EF4-FFF2-40B4-BE49-F238E27FC236}">
                <a16:creationId xmlns:a16="http://schemas.microsoft.com/office/drawing/2014/main" id="{30C1881D-FC75-449C-A3F7-753B26E16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52538"/>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476" name="Rectangle 4">
            <a:extLst>
              <a:ext uri="{FF2B5EF4-FFF2-40B4-BE49-F238E27FC236}">
                <a16:creationId xmlns:a16="http://schemas.microsoft.com/office/drawing/2014/main" id="{B4B073EB-B166-4213-B24B-07A96FB3EE9C}"/>
              </a:ext>
            </a:extLst>
          </p:cNvPr>
          <p:cNvSpPr>
            <a:spLocks noChangeArrowheads="1"/>
          </p:cNvSpPr>
          <p:nvPr/>
        </p:nvSpPr>
        <p:spPr bwMode="auto">
          <a:xfrm>
            <a:off x="685800" y="57912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spcBef>
                <a:spcPct val="20000"/>
              </a:spcBef>
            </a:pPr>
            <a:r>
              <a:rPr lang="en-US" altLang="zh-CN" sz="2800">
                <a:solidFill>
                  <a:srgbClr val="000000"/>
                </a:solidFill>
                <a:latin typeface="Arial" panose="020B0604020202020204" pitchFamily="34" charset="0"/>
                <a:ea typeface="宋体" panose="02010600030101010101" pitchFamily="2" charset="-122"/>
              </a:rPr>
              <a:t>thresholding</a:t>
            </a:r>
          </a:p>
        </p:txBody>
      </p:sp>
      <p:sp>
        <p:nvSpPr>
          <p:cNvPr id="2" name="日期占位符 1">
            <a:extLst>
              <a:ext uri="{FF2B5EF4-FFF2-40B4-BE49-F238E27FC236}">
                <a16:creationId xmlns:a16="http://schemas.microsoft.com/office/drawing/2014/main" id="{F8FC3768-7E42-4BF2-BA44-96373303181A}"/>
              </a:ext>
            </a:extLst>
          </p:cNvPr>
          <p:cNvSpPr>
            <a:spLocks noGrp="1"/>
          </p:cNvSpPr>
          <p:nvPr>
            <p:ph type="dt" sz="half" idx="4294967295"/>
          </p:nvPr>
        </p:nvSpPr>
        <p:spPr>
          <a:xfrm>
            <a:off x="7328098" y="6416675"/>
            <a:ext cx="1587302" cy="365125"/>
          </a:xfrm>
          <a:prstGeom prst="rect">
            <a:avLst/>
          </a:prstGeom>
        </p:spPr>
        <p:txBody>
          <a:bodyPr/>
          <a:lstStyle/>
          <a:p>
            <a:fld id="{24E6922C-F02E-4004-B882-A6BAD56CE827}" type="datetime5">
              <a:rPr lang="zh-CN" altLang="en-US" smtClean="0"/>
              <a:t>2025/3/3</a:t>
            </a:fld>
            <a:endParaRPr lang="en-US" dirty="0"/>
          </a:p>
        </p:txBody>
      </p:sp>
      <p:sp>
        <p:nvSpPr>
          <p:cNvPr id="3" name="灯片编号占位符 2">
            <a:extLst>
              <a:ext uri="{FF2B5EF4-FFF2-40B4-BE49-F238E27FC236}">
                <a16:creationId xmlns:a16="http://schemas.microsoft.com/office/drawing/2014/main" id="{31418681-A399-4F35-91F4-FA250CC9FD69}"/>
              </a:ext>
            </a:extLst>
          </p:cNvPr>
          <p:cNvSpPr>
            <a:spLocks noGrp="1"/>
          </p:cNvSpPr>
          <p:nvPr>
            <p:ph type="sldNum" sz="quarter" idx="12"/>
          </p:nvPr>
        </p:nvSpPr>
        <p:spPr/>
        <p:txBody>
          <a:bodyPr/>
          <a:lstStyle/>
          <a:p>
            <a:fld id="{CF7DC490-98B8-074B-BB30-37775A2447EF}" type="slidenum">
              <a:rPr lang="en-US" smtClean="0"/>
              <a:pPr/>
              <a:t>110</a:t>
            </a:fld>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descr="canny5">
            <a:extLst>
              <a:ext uri="{FF2B5EF4-FFF2-40B4-BE49-F238E27FC236}">
                <a16:creationId xmlns:a16="http://schemas.microsoft.com/office/drawing/2014/main" id="{D713AD53-0B72-4CC8-B068-E6DC75BD3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52538"/>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499" name="Rectangle 3">
            <a:extLst>
              <a:ext uri="{FF2B5EF4-FFF2-40B4-BE49-F238E27FC236}">
                <a16:creationId xmlns:a16="http://schemas.microsoft.com/office/drawing/2014/main" id="{ED770B37-9DB5-4912-B185-6ED57BE4F293}"/>
              </a:ext>
            </a:extLst>
          </p:cNvPr>
          <p:cNvSpPr>
            <a:spLocks noGrp="1" noChangeArrowheads="1"/>
          </p:cNvSpPr>
          <p:nvPr>
            <p:ph type="title"/>
          </p:nvPr>
        </p:nvSpPr>
        <p:spPr/>
        <p:txBody>
          <a:bodyPr/>
          <a:lstStyle/>
          <a:p>
            <a:r>
              <a:rPr lang="en-US" altLang="zh-CN">
                <a:ea typeface="宋体" panose="02010600030101010101" pitchFamily="2" charset="-122"/>
              </a:rPr>
              <a:t>Example</a:t>
            </a:r>
          </a:p>
        </p:txBody>
      </p:sp>
      <p:sp>
        <p:nvSpPr>
          <p:cNvPr id="234500" name="Rectangle 4">
            <a:extLst>
              <a:ext uri="{FF2B5EF4-FFF2-40B4-BE49-F238E27FC236}">
                <a16:creationId xmlns:a16="http://schemas.microsoft.com/office/drawing/2014/main" id="{1DCDED99-68DB-4793-8819-226B5B625952}"/>
              </a:ext>
            </a:extLst>
          </p:cNvPr>
          <p:cNvSpPr>
            <a:spLocks noChangeArrowheads="1"/>
          </p:cNvSpPr>
          <p:nvPr/>
        </p:nvSpPr>
        <p:spPr bwMode="auto">
          <a:xfrm>
            <a:off x="685800" y="57912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spcBef>
                <a:spcPct val="20000"/>
              </a:spcBef>
            </a:pPr>
            <a:r>
              <a:rPr lang="en-US" altLang="zh-CN" sz="2800">
                <a:solidFill>
                  <a:srgbClr val="000000"/>
                </a:solidFill>
                <a:latin typeface="Arial" panose="020B0604020202020204" pitchFamily="34" charset="0"/>
                <a:ea typeface="宋体" panose="02010600030101010101" pitchFamily="2" charset="-122"/>
              </a:rPr>
              <a:t>Non-maximum suppression</a:t>
            </a:r>
            <a:endParaRPr lang="en-US" altLang="zh-CN" sz="2000">
              <a:solidFill>
                <a:srgbClr val="000000"/>
              </a:solidFill>
              <a:latin typeface="Arial" panose="020B0604020202020204" pitchFamily="34" charset="0"/>
              <a:ea typeface="宋体" panose="02010600030101010101" pitchFamily="2" charset="-122"/>
            </a:endParaRPr>
          </a:p>
        </p:txBody>
      </p:sp>
      <p:sp>
        <p:nvSpPr>
          <p:cNvPr id="2" name="日期占位符 1">
            <a:extLst>
              <a:ext uri="{FF2B5EF4-FFF2-40B4-BE49-F238E27FC236}">
                <a16:creationId xmlns:a16="http://schemas.microsoft.com/office/drawing/2014/main" id="{3226701A-7F18-46F9-8745-D3CF16F96324}"/>
              </a:ext>
            </a:extLst>
          </p:cNvPr>
          <p:cNvSpPr>
            <a:spLocks noGrp="1"/>
          </p:cNvSpPr>
          <p:nvPr>
            <p:ph type="dt" sz="half" idx="4294967295"/>
          </p:nvPr>
        </p:nvSpPr>
        <p:spPr>
          <a:xfrm>
            <a:off x="7328098" y="6416675"/>
            <a:ext cx="1587302" cy="365125"/>
          </a:xfrm>
          <a:prstGeom prst="rect">
            <a:avLst/>
          </a:prstGeom>
        </p:spPr>
        <p:txBody>
          <a:bodyPr/>
          <a:lstStyle/>
          <a:p>
            <a:fld id="{71B9E653-7936-42A2-9322-54B91BD24581}" type="datetime5">
              <a:rPr lang="zh-CN" altLang="en-US" smtClean="0"/>
              <a:t>2025/3/3</a:t>
            </a:fld>
            <a:endParaRPr lang="en-US" dirty="0"/>
          </a:p>
        </p:txBody>
      </p:sp>
      <p:sp>
        <p:nvSpPr>
          <p:cNvPr id="3" name="灯片编号占位符 2">
            <a:extLst>
              <a:ext uri="{FF2B5EF4-FFF2-40B4-BE49-F238E27FC236}">
                <a16:creationId xmlns:a16="http://schemas.microsoft.com/office/drawing/2014/main" id="{5C306F7E-D928-45E7-9988-270091F9C0BE}"/>
              </a:ext>
            </a:extLst>
          </p:cNvPr>
          <p:cNvSpPr>
            <a:spLocks noGrp="1"/>
          </p:cNvSpPr>
          <p:nvPr>
            <p:ph type="sldNum" sz="quarter" idx="12"/>
          </p:nvPr>
        </p:nvSpPr>
        <p:spPr/>
        <p:txBody>
          <a:bodyPr/>
          <a:lstStyle/>
          <a:p>
            <a:fld id="{CF7DC490-98B8-074B-BB30-37775A2447EF}" type="slidenum">
              <a:rPr lang="en-US" smtClean="0"/>
              <a:pPr/>
              <a:t>111</a:t>
            </a:fld>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1B501F65-0C41-47E6-A95C-085944CE87BB}"/>
              </a:ext>
            </a:extLst>
          </p:cNvPr>
          <p:cNvSpPr>
            <a:spLocks noGrp="1" noChangeArrowheads="1"/>
          </p:cNvSpPr>
          <p:nvPr>
            <p:ph type="title"/>
          </p:nvPr>
        </p:nvSpPr>
        <p:spPr/>
        <p:txBody>
          <a:bodyPr/>
          <a:lstStyle/>
          <a:p>
            <a:r>
              <a:rPr lang="en-US" altLang="zh-CN">
                <a:ea typeface="宋体" panose="02010600030101010101" pitchFamily="2" charset="-122"/>
              </a:rPr>
              <a:t>Canny edge detector</a:t>
            </a:r>
          </a:p>
        </p:txBody>
      </p:sp>
      <p:sp>
        <p:nvSpPr>
          <p:cNvPr id="1102851" name="Rectangle 3">
            <a:extLst>
              <a:ext uri="{FF2B5EF4-FFF2-40B4-BE49-F238E27FC236}">
                <a16:creationId xmlns:a16="http://schemas.microsoft.com/office/drawing/2014/main" id="{C197D448-DB3D-4170-8BEA-15746D3CFD7B}"/>
              </a:ext>
            </a:extLst>
          </p:cNvPr>
          <p:cNvSpPr>
            <a:spLocks noGrp="1" noChangeArrowheads="1"/>
          </p:cNvSpPr>
          <p:nvPr>
            <p:ph type="body" idx="1"/>
          </p:nvPr>
        </p:nvSpPr>
        <p:spPr/>
        <p:txBody>
          <a:bodyPr/>
          <a:lstStyle/>
          <a:p>
            <a:pPr marL="533400" indent="-533400">
              <a:buFontTx/>
              <a:buAutoNum type="arabicPeriod"/>
            </a:pPr>
            <a:r>
              <a:rPr lang="en-US" altLang="zh-CN">
                <a:ea typeface="宋体" panose="02010600030101010101" pitchFamily="2" charset="-122"/>
              </a:rPr>
              <a:t>Filter image with derivative of Gaussian </a:t>
            </a:r>
          </a:p>
          <a:p>
            <a:pPr marL="533400" indent="-533400">
              <a:buFontTx/>
              <a:buAutoNum type="arabicPeriod"/>
            </a:pPr>
            <a:r>
              <a:rPr lang="en-US" altLang="zh-CN">
                <a:ea typeface="宋体" panose="02010600030101010101" pitchFamily="2" charset="-122"/>
              </a:rPr>
              <a:t>Find magnitude and orientation of gradient</a:t>
            </a:r>
          </a:p>
          <a:p>
            <a:pPr marL="533400" indent="-533400">
              <a:buFontTx/>
              <a:buAutoNum type="arabicPeriod"/>
            </a:pPr>
            <a:r>
              <a:rPr lang="en-US" altLang="zh-CN">
                <a:ea typeface="宋体" panose="02010600030101010101" pitchFamily="2" charset="-122"/>
              </a:rPr>
              <a:t>Non-maximum suppression</a:t>
            </a:r>
          </a:p>
          <a:p>
            <a:pPr marL="838200" lvl="1" indent="-381000"/>
            <a:r>
              <a:rPr lang="en-US" altLang="zh-CN">
                <a:ea typeface="宋体" panose="02010600030101010101" pitchFamily="2" charset="-122"/>
              </a:rPr>
              <a:t>Thin multi-pixel wide “ridges” down to single pixel width</a:t>
            </a:r>
          </a:p>
          <a:p>
            <a:pPr marL="533400" indent="-533400">
              <a:buFontTx/>
              <a:buAutoNum type="arabicPeriod"/>
            </a:pPr>
            <a:r>
              <a:rPr lang="en-US" altLang="zh-CN">
                <a:ea typeface="宋体" panose="02010600030101010101" pitchFamily="2" charset="-122"/>
              </a:rPr>
              <a:t>Linking of edge points</a:t>
            </a:r>
          </a:p>
        </p:txBody>
      </p:sp>
      <p:sp>
        <p:nvSpPr>
          <p:cNvPr id="235524" name="Text Box 4">
            <a:extLst>
              <a:ext uri="{FF2B5EF4-FFF2-40B4-BE49-F238E27FC236}">
                <a16:creationId xmlns:a16="http://schemas.microsoft.com/office/drawing/2014/main" id="{3E974A37-1375-40E6-9F3D-08F7F1FAABCE}"/>
              </a:ext>
            </a:extLst>
          </p:cNvPr>
          <p:cNvSpPr txBox="1">
            <a:spLocks noChangeArrowheads="1"/>
          </p:cNvSpPr>
          <p:nvPr/>
        </p:nvSpPr>
        <p:spPr bwMode="auto">
          <a:xfrm>
            <a:off x="6705600" y="6553200"/>
            <a:ext cx="234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r>
              <a:rPr lang="en-US" altLang="zh-CN" sz="1400">
                <a:solidFill>
                  <a:srgbClr val="000000"/>
                </a:solidFill>
                <a:latin typeface="Arial" panose="020B0604020202020204" pitchFamily="34" charset="0"/>
                <a:ea typeface="宋体" panose="02010600030101010101" pitchFamily="2" charset="-122"/>
              </a:rPr>
              <a:t>Source: D. Lowe, L. Fei-Fei</a:t>
            </a:r>
          </a:p>
        </p:txBody>
      </p:sp>
      <p:sp>
        <p:nvSpPr>
          <p:cNvPr id="2" name="日期占位符 1">
            <a:extLst>
              <a:ext uri="{FF2B5EF4-FFF2-40B4-BE49-F238E27FC236}">
                <a16:creationId xmlns:a16="http://schemas.microsoft.com/office/drawing/2014/main" id="{D71F7441-CA70-4867-8EE8-6A04087C8553}"/>
              </a:ext>
            </a:extLst>
          </p:cNvPr>
          <p:cNvSpPr>
            <a:spLocks noGrp="1"/>
          </p:cNvSpPr>
          <p:nvPr>
            <p:ph type="dt" sz="half" idx="4294967295"/>
          </p:nvPr>
        </p:nvSpPr>
        <p:spPr>
          <a:xfrm>
            <a:off x="7328098" y="6416675"/>
            <a:ext cx="1587302" cy="365125"/>
          </a:xfrm>
          <a:prstGeom prst="rect">
            <a:avLst/>
          </a:prstGeom>
        </p:spPr>
        <p:txBody>
          <a:bodyPr/>
          <a:lstStyle/>
          <a:p>
            <a:fld id="{A3137AD9-48DD-4B1D-8808-1E0369D3A16E}" type="datetime5">
              <a:rPr lang="zh-CN" altLang="en-US" smtClean="0"/>
              <a:t>2025/3/3</a:t>
            </a:fld>
            <a:endParaRPr lang="en-US" dirty="0"/>
          </a:p>
        </p:txBody>
      </p:sp>
      <p:sp>
        <p:nvSpPr>
          <p:cNvPr id="3" name="灯片编号占位符 2">
            <a:extLst>
              <a:ext uri="{FF2B5EF4-FFF2-40B4-BE49-F238E27FC236}">
                <a16:creationId xmlns:a16="http://schemas.microsoft.com/office/drawing/2014/main" id="{4C08155E-5B3F-4B3A-97FF-6171453E55C4}"/>
              </a:ext>
            </a:extLst>
          </p:cNvPr>
          <p:cNvSpPr>
            <a:spLocks noGrp="1"/>
          </p:cNvSpPr>
          <p:nvPr>
            <p:ph type="sldNum" sz="quarter" idx="12"/>
          </p:nvPr>
        </p:nvSpPr>
        <p:spPr/>
        <p:txBody>
          <a:bodyPr/>
          <a:lstStyle/>
          <a:p>
            <a:fld id="{CF7DC490-98B8-074B-BB30-37775A2447EF}" type="slidenum">
              <a:rPr lang="en-US" smtClean="0"/>
              <a:pPr/>
              <a:t>112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8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6" name="Picture 2">
            <a:extLst>
              <a:ext uri="{FF2B5EF4-FFF2-40B4-BE49-F238E27FC236}">
                <a16:creationId xmlns:a16="http://schemas.microsoft.com/office/drawing/2014/main" id="{A29B9072-F433-452E-8999-63511A780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296988"/>
            <a:ext cx="4818062"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47" name="Text Box 6">
            <a:extLst>
              <a:ext uri="{FF2B5EF4-FFF2-40B4-BE49-F238E27FC236}">
                <a16:creationId xmlns:a16="http://schemas.microsoft.com/office/drawing/2014/main" id="{FA54CD63-875D-42B2-9070-160FE36E433F}"/>
              </a:ext>
            </a:extLst>
          </p:cNvPr>
          <p:cNvSpPr txBox="1">
            <a:spLocks noChangeArrowheads="1"/>
          </p:cNvSpPr>
          <p:nvPr/>
        </p:nvSpPr>
        <p:spPr bwMode="auto">
          <a:xfrm>
            <a:off x="5791200" y="1295400"/>
            <a:ext cx="32766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000000"/>
                </a:solidFill>
                <a:latin typeface="Arial" panose="020B0604020202020204" pitchFamily="34" charset="0"/>
                <a:ea typeface="宋体" panose="02010600030101010101" pitchFamily="2" charset="-122"/>
              </a:rPr>
              <a:t>Assume the marked point is an edge point.  Then we construct the tangent to the edge curve (which is normal to the gradient at that point) and use this to predict the next points (here either r or s). </a:t>
            </a:r>
          </a:p>
        </p:txBody>
      </p:sp>
      <p:sp>
        <p:nvSpPr>
          <p:cNvPr id="236548" name="Rectangle 7">
            <a:extLst>
              <a:ext uri="{FF2B5EF4-FFF2-40B4-BE49-F238E27FC236}">
                <a16:creationId xmlns:a16="http://schemas.microsoft.com/office/drawing/2014/main" id="{EBEE06DE-5B87-447D-B16D-9D7915DA59D8}"/>
              </a:ext>
            </a:extLst>
          </p:cNvPr>
          <p:cNvSpPr>
            <a:spLocks noGrp="1" noChangeArrowheads="1"/>
          </p:cNvSpPr>
          <p:nvPr>
            <p:ph type="title"/>
          </p:nvPr>
        </p:nvSpPr>
        <p:spPr/>
        <p:txBody>
          <a:bodyPr/>
          <a:lstStyle/>
          <a:p>
            <a:r>
              <a:rPr lang="en-US" altLang="zh-CN">
                <a:ea typeface="宋体" panose="02010600030101010101" pitchFamily="2" charset="-122"/>
              </a:rPr>
              <a:t>Edge linking</a:t>
            </a:r>
          </a:p>
        </p:txBody>
      </p:sp>
      <p:sp>
        <p:nvSpPr>
          <p:cNvPr id="236549" name="Text Box 9">
            <a:extLst>
              <a:ext uri="{FF2B5EF4-FFF2-40B4-BE49-F238E27FC236}">
                <a16:creationId xmlns:a16="http://schemas.microsoft.com/office/drawing/2014/main" id="{AC5D3393-F169-4413-B280-747FA66ADED1}"/>
              </a:ext>
            </a:extLst>
          </p:cNvPr>
          <p:cNvSpPr txBox="1">
            <a:spLocks noChangeArrowheads="1"/>
          </p:cNvSpPr>
          <p:nvPr/>
        </p:nvSpPr>
        <p:spPr bwMode="auto">
          <a:xfrm>
            <a:off x="90488" y="65532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r>
              <a:rPr lang="en-US" altLang="zh-CN" sz="1400">
                <a:solidFill>
                  <a:srgbClr val="000000"/>
                </a:solidFill>
                <a:latin typeface="Arial" panose="020B0604020202020204" pitchFamily="34" charset="0"/>
                <a:ea typeface="宋体" panose="02010600030101010101" pitchFamily="2" charset="-122"/>
              </a:rPr>
              <a:t>Source: D. Forsyth</a:t>
            </a:r>
          </a:p>
        </p:txBody>
      </p:sp>
      <p:sp>
        <p:nvSpPr>
          <p:cNvPr id="2" name="日期占位符 1">
            <a:extLst>
              <a:ext uri="{FF2B5EF4-FFF2-40B4-BE49-F238E27FC236}">
                <a16:creationId xmlns:a16="http://schemas.microsoft.com/office/drawing/2014/main" id="{99E54DF9-C447-4659-945D-2AF338C1B3B9}"/>
              </a:ext>
            </a:extLst>
          </p:cNvPr>
          <p:cNvSpPr>
            <a:spLocks noGrp="1"/>
          </p:cNvSpPr>
          <p:nvPr>
            <p:ph type="dt" sz="half" idx="4294967295"/>
          </p:nvPr>
        </p:nvSpPr>
        <p:spPr>
          <a:xfrm>
            <a:off x="7328098" y="6416675"/>
            <a:ext cx="1587302" cy="365125"/>
          </a:xfrm>
          <a:prstGeom prst="rect">
            <a:avLst/>
          </a:prstGeom>
        </p:spPr>
        <p:txBody>
          <a:bodyPr/>
          <a:lstStyle/>
          <a:p>
            <a:fld id="{BF3FF989-335B-4D7A-9FAB-21B6CDAD88D0}" type="datetime5">
              <a:rPr lang="zh-CN" altLang="en-US" smtClean="0"/>
              <a:t>2025/3/3</a:t>
            </a:fld>
            <a:endParaRPr lang="en-US" dirty="0"/>
          </a:p>
        </p:txBody>
      </p:sp>
      <p:sp>
        <p:nvSpPr>
          <p:cNvPr id="3" name="灯片编号占位符 2">
            <a:extLst>
              <a:ext uri="{FF2B5EF4-FFF2-40B4-BE49-F238E27FC236}">
                <a16:creationId xmlns:a16="http://schemas.microsoft.com/office/drawing/2014/main" id="{FDA0232C-538C-4A2E-BBFF-2B4AA454EE45}"/>
              </a:ext>
            </a:extLst>
          </p:cNvPr>
          <p:cNvSpPr>
            <a:spLocks noGrp="1"/>
          </p:cNvSpPr>
          <p:nvPr>
            <p:ph type="sldNum" sz="quarter" idx="12"/>
          </p:nvPr>
        </p:nvSpPr>
        <p:spPr/>
        <p:txBody>
          <a:bodyPr/>
          <a:lstStyle/>
          <a:p>
            <a:fld id="{CF7DC490-98B8-074B-BB30-37775A2447EF}" type="slidenum">
              <a:rPr lang="en-US" smtClean="0"/>
              <a:pPr/>
              <a:t>113</a:t>
            </a:fld>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4425A0CF-1C22-4AB0-8A14-DF0011790CA2}"/>
              </a:ext>
            </a:extLst>
          </p:cNvPr>
          <p:cNvSpPr>
            <a:spLocks noGrp="1" noChangeArrowheads="1"/>
          </p:cNvSpPr>
          <p:nvPr>
            <p:ph type="title"/>
          </p:nvPr>
        </p:nvSpPr>
        <p:spPr/>
        <p:txBody>
          <a:bodyPr/>
          <a:lstStyle/>
          <a:p>
            <a:r>
              <a:rPr lang="en-US" altLang="zh-CN">
                <a:ea typeface="宋体" panose="02010600030101010101" pitchFamily="2" charset="-122"/>
              </a:rPr>
              <a:t>Canny edge detector</a:t>
            </a:r>
          </a:p>
        </p:txBody>
      </p:sp>
      <p:sp>
        <p:nvSpPr>
          <p:cNvPr id="1102851" name="Rectangle 3">
            <a:extLst>
              <a:ext uri="{FF2B5EF4-FFF2-40B4-BE49-F238E27FC236}">
                <a16:creationId xmlns:a16="http://schemas.microsoft.com/office/drawing/2014/main" id="{C7D9799D-B6FD-4E17-A6CE-A34FCE0B7FD4}"/>
              </a:ext>
            </a:extLst>
          </p:cNvPr>
          <p:cNvSpPr>
            <a:spLocks noGrp="1" noChangeArrowheads="1"/>
          </p:cNvSpPr>
          <p:nvPr>
            <p:ph type="body" idx="1"/>
          </p:nvPr>
        </p:nvSpPr>
        <p:spPr/>
        <p:txBody>
          <a:bodyPr>
            <a:normAutofit lnSpcReduction="10000"/>
          </a:bodyPr>
          <a:lstStyle/>
          <a:p>
            <a:pPr marL="533400" indent="-533400">
              <a:buFontTx/>
              <a:buAutoNum type="arabicPeriod"/>
            </a:pPr>
            <a:r>
              <a:rPr lang="en-US" altLang="zh-CN">
                <a:ea typeface="宋体" panose="02010600030101010101" pitchFamily="2" charset="-122"/>
              </a:rPr>
              <a:t>Filter image with derivative of Gaussian </a:t>
            </a:r>
          </a:p>
          <a:p>
            <a:pPr marL="533400" indent="-533400">
              <a:buFontTx/>
              <a:buAutoNum type="arabicPeriod"/>
            </a:pPr>
            <a:r>
              <a:rPr lang="en-US" altLang="zh-CN">
                <a:ea typeface="宋体" panose="02010600030101010101" pitchFamily="2" charset="-122"/>
              </a:rPr>
              <a:t>Find magnitude and orientation of gradient</a:t>
            </a:r>
          </a:p>
          <a:p>
            <a:pPr marL="533400" indent="-533400">
              <a:buFontTx/>
              <a:buAutoNum type="arabicPeriod"/>
            </a:pPr>
            <a:r>
              <a:rPr lang="en-US" altLang="zh-CN">
                <a:ea typeface="宋体" panose="02010600030101010101" pitchFamily="2" charset="-122"/>
              </a:rPr>
              <a:t>Non-maximum suppression</a:t>
            </a:r>
          </a:p>
          <a:p>
            <a:pPr marL="838200" lvl="1" indent="-381000"/>
            <a:r>
              <a:rPr lang="en-US" altLang="zh-CN">
                <a:ea typeface="宋体" panose="02010600030101010101" pitchFamily="2" charset="-122"/>
              </a:rPr>
              <a:t>Thin multi-pixel wide “ridges” down to single pixel width</a:t>
            </a:r>
          </a:p>
          <a:p>
            <a:pPr marL="533400" indent="-533400">
              <a:buFontTx/>
              <a:buAutoNum type="arabicPeriod"/>
            </a:pPr>
            <a:r>
              <a:rPr lang="en-US" altLang="zh-CN">
                <a:ea typeface="宋体" panose="02010600030101010101" pitchFamily="2" charset="-122"/>
              </a:rPr>
              <a:t>Linking of edge points</a:t>
            </a:r>
          </a:p>
          <a:p>
            <a:pPr marL="838200" lvl="1" indent="-381000"/>
            <a:r>
              <a:rPr lang="en-US" altLang="zh-CN">
                <a:ea typeface="宋体" panose="02010600030101010101" pitchFamily="2" charset="-122"/>
              </a:rPr>
              <a:t>Hysteresis thresholding: use a higher threshold to start edge curves and a lower threshold to continue them</a:t>
            </a:r>
            <a:endParaRPr lang="en-US" altLang="zh-CN" b="1">
              <a:ea typeface="宋体" panose="02010600030101010101" pitchFamily="2" charset="-122"/>
            </a:endParaRPr>
          </a:p>
          <a:p>
            <a:pPr marL="1257300" lvl="2" indent="-342900"/>
            <a:endParaRPr lang="en-US" altLang="zh-CN">
              <a:ea typeface="宋体" panose="02010600030101010101" pitchFamily="2" charset="-122"/>
            </a:endParaRPr>
          </a:p>
        </p:txBody>
      </p:sp>
      <p:sp>
        <p:nvSpPr>
          <p:cNvPr id="2" name="日期占位符 1">
            <a:extLst>
              <a:ext uri="{FF2B5EF4-FFF2-40B4-BE49-F238E27FC236}">
                <a16:creationId xmlns:a16="http://schemas.microsoft.com/office/drawing/2014/main" id="{A3A990D8-F33A-4A35-A3EB-18FD68248F9A}"/>
              </a:ext>
            </a:extLst>
          </p:cNvPr>
          <p:cNvSpPr>
            <a:spLocks noGrp="1"/>
          </p:cNvSpPr>
          <p:nvPr>
            <p:ph type="dt" sz="half" idx="4294967295"/>
          </p:nvPr>
        </p:nvSpPr>
        <p:spPr>
          <a:xfrm>
            <a:off x="7328098" y="6416675"/>
            <a:ext cx="1587302" cy="365125"/>
          </a:xfrm>
          <a:prstGeom prst="rect">
            <a:avLst/>
          </a:prstGeom>
        </p:spPr>
        <p:txBody>
          <a:bodyPr/>
          <a:lstStyle/>
          <a:p>
            <a:fld id="{1E808C21-A700-441A-9786-5F61668D4A79}" type="datetime5">
              <a:rPr lang="zh-CN" altLang="en-US" smtClean="0"/>
              <a:t>2025/3/3</a:t>
            </a:fld>
            <a:endParaRPr lang="en-US" dirty="0"/>
          </a:p>
        </p:txBody>
      </p:sp>
      <p:sp>
        <p:nvSpPr>
          <p:cNvPr id="3" name="灯片编号占位符 2">
            <a:extLst>
              <a:ext uri="{FF2B5EF4-FFF2-40B4-BE49-F238E27FC236}">
                <a16:creationId xmlns:a16="http://schemas.microsoft.com/office/drawing/2014/main" id="{8BC5DF9C-EDF9-429A-904C-117856ACFCC1}"/>
              </a:ext>
            </a:extLst>
          </p:cNvPr>
          <p:cNvSpPr>
            <a:spLocks noGrp="1"/>
          </p:cNvSpPr>
          <p:nvPr>
            <p:ph type="sldNum" sz="quarter" idx="12"/>
          </p:nvPr>
        </p:nvSpPr>
        <p:spPr/>
        <p:txBody>
          <a:bodyPr/>
          <a:lstStyle/>
          <a:p>
            <a:fld id="{CF7DC490-98B8-074B-BB30-37775A2447EF}" type="slidenum">
              <a:rPr lang="en-US" smtClean="0"/>
              <a:pPr/>
              <a:t>114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8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17C5FD62-9540-4D8A-BCD0-A718D36D5994}"/>
              </a:ext>
            </a:extLst>
          </p:cNvPr>
          <p:cNvSpPr>
            <a:spLocks noGrp="1" noChangeArrowheads="1"/>
          </p:cNvSpPr>
          <p:nvPr>
            <p:ph type="title"/>
          </p:nvPr>
        </p:nvSpPr>
        <p:spPr>
          <a:xfrm>
            <a:off x="592138" y="0"/>
            <a:ext cx="7772400" cy="1143000"/>
          </a:xfrm>
        </p:spPr>
        <p:txBody>
          <a:bodyPr/>
          <a:lstStyle/>
          <a:p>
            <a:r>
              <a:rPr lang="en-US" altLang="zh-CN">
                <a:ea typeface="宋体" panose="02010600030101010101" pitchFamily="2" charset="-122"/>
              </a:rPr>
              <a:t>Hysteresis thresholding</a:t>
            </a:r>
          </a:p>
        </p:txBody>
      </p:sp>
      <p:sp>
        <p:nvSpPr>
          <p:cNvPr id="238595" name="Rectangle 3">
            <a:extLst>
              <a:ext uri="{FF2B5EF4-FFF2-40B4-BE49-F238E27FC236}">
                <a16:creationId xmlns:a16="http://schemas.microsoft.com/office/drawing/2014/main" id="{6CAA85F1-BF6C-49E4-849C-5D389E9C0C6B}"/>
              </a:ext>
            </a:extLst>
          </p:cNvPr>
          <p:cNvSpPr>
            <a:spLocks noGrp="1" noChangeArrowheads="1"/>
          </p:cNvSpPr>
          <p:nvPr>
            <p:ph idx="1"/>
          </p:nvPr>
        </p:nvSpPr>
        <p:spPr>
          <a:xfrm>
            <a:off x="701675" y="1201738"/>
            <a:ext cx="7772400" cy="4114800"/>
          </a:xfrm>
        </p:spPr>
        <p:txBody>
          <a:bodyPr/>
          <a:lstStyle/>
          <a:p>
            <a:pPr>
              <a:buFontTx/>
              <a:buChar char="•"/>
            </a:pPr>
            <a:r>
              <a:rPr lang="en-US" altLang="zh-CN">
                <a:ea typeface="宋体" panose="02010600030101010101" pitchFamily="2" charset="-122"/>
              </a:rPr>
              <a:t>Use a high threshold to start edge curves and a low threshold to continue them</a:t>
            </a:r>
            <a:endParaRPr lang="en-US" altLang="zh-CN" b="1">
              <a:ea typeface="宋体" panose="02010600030101010101" pitchFamily="2" charset="-122"/>
            </a:endParaRPr>
          </a:p>
          <a:p>
            <a:pPr lvl="1"/>
            <a:r>
              <a:rPr lang="en-US" altLang="zh-CN">
                <a:ea typeface="宋体" panose="02010600030101010101" pitchFamily="2" charset="-122"/>
              </a:rPr>
              <a:t>Reduces </a:t>
            </a:r>
            <a:r>
              <a:rPr lang="en-US" altLang="zh-CN" i="1">
                <a:ea typeface="宋体" panose="02010600030101010101" pitchFamily="2" charset="-122"/>
              </a:rPr>
              <a:t>drop-outs</a:t>
            </a:r>
            <a:endParaRPr lang="en-US" altLang="zh-CN" b="1" i="1">
              <a:ea typeface="宋体" panose="02010600030101010101" pitchFamily="2" charset="-122"/>
            </a:endParaRPr>
          </a:p>
        </p:txBody>
      </p:sp>
      <p:sp>
        <p:nvSpPr>
          <p:cNvPr id="238596" name="Freeform 4">
            <a:extLst>
              <a:ext uri="{FF2B5EF4-FFF2-40B4-BE49-F238E27FC236}">
                <a16:creationId xmlns:a16="http://schemas.microsoft.com/office/drawing/2014/main" id="{E1943B01-C87B-4814-99E1-D0256BC3ECF7}"/>
              </a:ext>
            </a:extLst>
          </p:cNvPr>
          <p:cNvSpPr>
            <a:spLocks/>
          </p:cNvSpPr>
          <p:nvPr/>
        </p:nvSpPr>
        <p:spPr bwMode="auto">
          <a:xfrm>
            <a:off x="311150" y="3960813"/>
            <a:ext cx="2743200" cy="774700"/>
          </a:xfrm>
          <a:custGeom>
            <a:avLst/>
            <a:gdLst>
              <a:gd name="T0" fmla="*/ 2147483647 w 1728"/>
              <a:gd name="T1" fmla="*/ 2147483647 h 488"/>
              <a:gd name="T2" fmla="*/ 2147483647 w 1728"/>
              <a:gd name="T3" fmla="*/ 2147483647 h 488"/>
              <a:gd name="T4" fmla="*/ 2147483647 w 1728"/>
              <a:gd name="T5" fmla="*/ 2147483647 h 488"/>
              <a:gd name="T6" fmla="*/ 2147483647 w 1728"/>
              <a:gd name="T7" fmla="*/ 2147483647 h 488"/>
              <a:gd name="T8" fmla="*/ 2147483647 w 1728"/>
              <a:gd name="T9" fmla="*/ 2147483647 h 488"/>
              <a:gd name="T10" fmla="*/ 0 60000 65536"/>
              <a:gd name="T11" fmla="*/ 0 60000 65536"/>
              <a:gd name="T12" fmla="*/ 0 60000 65536"/>
              <a:gd name="T13" fmla="*/ 0 60000 65536"/>
              <a:gd name="T14" fmla="*/ 0 60000 65536"/>
              <a:gd name="T15" fmla="*/ 0 w 1728"/>
              <a:gd name="T16" fmla="*/ 0 h 488"/>
              <a:gd name="T17" fmla="*/ 1728 w 1728"/>
              <a:gd name="T18" fmla="*/ 488 h 488"/>
            </a:gdLst>
            <a:ahLst/>
            <a:cxnLst>
              <a:cxn ang="T10">
                <a:pos x="T0" y="T1"/>
              </a:cxn>
              <a:cxn ang="T11">
                <a:pos x="T2" y="T3"/>
              </a:cxn>
              <a:cxn ang="T12">
                <a:pos x="T4" y="T5"/>
              </a:cxn>
              <a:cxn ang="T13">
                <a:pos x="T6" y="T7"/>
              </a:cxn>
              <a:cxn ang="T14">
                <a:pos x="T8" y="T9"/>
              </a:cxn>
            </a:cxnLst>
            <a:rect l="T15" t="T16" r="T17" b="T18"/>
            <a:pathLst>
              <a:path w="1728" h="488">
                <a:moveTo>
                  <a:pt x="96" y="464"/>
                </a:moveTo>
                <a:cubicBezTo>
                  <a:pt x="48" y="476"/>
                  <a:pt x="0" y="488"/>
                  <a:pt x="96" y="416"/>
                </a:cubicBezTo>
                <a:cubicBezTo>
                  <a:pt x="192" y="344"/>
                  <a:pt x="488" y="64"/>
                  <a:pt x="672" y="32"/>
                </a:cubicBezTo>
                <a:cubicBezTo>
                  <a:pt x="856" y="0"/>
                  <a:pt x="1024" y="184"/>
                  <a:pt x="1200" y="224"/>
                </a:cubicBezTo>
                <a:cubicBezTo>
                  <a:pt x="1376" y="264"/>
                  <a:pt x="1552" y="268"/>
                  <a:pt x="1728" y="272"/>
                </a:cubicBezTo>
              </a:path>
            </a:pathLst>
          </a:cu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8597" name="Freeform 5">
            <a:extLst>
              <a:ext uri="{FF2B5EF4-FFF2-40B4-BE49-F238E27FC236}">
                <a16:creationId xmlns:a16="http://schemas.microsoft.com/office/drawing/2014/main" id="{8E7A3EA0-FF79-49CB-B525-B74BCBA70E22}"/>
              </a:ext>
            </a:extLst>
          </p:cNvPr>
          <p:cNvSpPr>
            <a:spLocks/>
          </p:cNvSpPr>
          <p:nvPr/>
        </p:nvSpPr>
        <p:spPr bwMode="auto">
          <a:xfrm>
            <a:off x="2978150" y="3998913"/>
            <a:ext cx="2590800" cy="698500"/>
          </a:xfrm>
          <a:custGeom>
            <a:avLst/>
            <a:gdLst>
              <a:gd name="T0" fmla="*/ 0 w 1632"/>
              <a:gd name="T1" fmla="*/ 2147483647 h 440"/>
              <a:gd name="T2" fmla="*/ 2147483647 w 1632"/>
              <a:gd name="T3" fmla="*/ 2147483647 h 440"/>
              <a:gd name="T4" fmla="*/ 2147483647 w 1632"/>
              <a:gd name="T5" fmla="*/ 2147483647 h 440"/>
              <a:gd name="T6" fmla="*/ 2147483647 w 1632"/>
              <a:gd name="T7" fmla="*/ 2147483647 h 440"/>
              <a:gd name="T8" fmla="*/ 2147483647 w 1632"/>
              <a:gd name="T9" fmla="*/ 2147483647 h 440"/>
              <a:gd name="T10" fmla="*/ 0 60000 65536"/>
              <a:gd name="T11" fmla="*/ 0 60000 65536"/>
              <a:gd name="T12" fmla="*/ 0 60000 65536"/>
              <a:gd name="T13" fmla="*/ 0 60000 65536"/>
              <a:gd name="T14" fmla="*/ 0 60000 65536"/>
              <a:gd name="T15" fmla="*/ 0 w 1632"/>
              <a:gd name="T16" fmla="*/ 0 h 440"/>
              <a:gd name="T17" fmla="*/ 1632 w 1632"/>
              <a:gd name="T18" fmla="*/ 440 h 440"/>
            </a:gdLst>
            <a:ahLst/>
            <a:cxnLst>
              <a:cxn ang="T10">
                <a:pos x="T0" y="T1"/>
              </a:cxn>
              <a:cxn ang="T11">
                <a:pos x="T2" y="T3"/>
              </a:cxn>
              <a:cxn ang="T12">
                <a:pos x="T4" y="T5"/>
              </a:cxn>
              <a:cxn ang="T13">
                <a:pos x="T6" y="T7"/>
              </a:cxn>
              <a:cxn ang="T14">
                <a:pos x="T8" y="T9"/>
              </a:cxn>
            </a:cxnLst>
            <a:rect l="T15" t="T16" r="T17" b="T18"/>
            <a:pathLst>
              <a:path w="1632" h="440">
                <a:moveTo>
                  <a:pt x="0" y="248"/>
                </a:moveTo>
                <a:cubicBezTo>
                  <a:pt x="72" y="268"/>
                  <a:pt x="144" y="288"/>
                  <a:pt x="288" y="248"/>
                </a:cubicBezTo>
                <a:cubicBezTo>
                  <a:pt x="432" y="208"/>
                  <a:pt x="664" y="0"/>
                  <a:pt x="864" y="8"/>
                </a:cubicBezTo>
                <a:cubicBezTo>
                  <a:pt x="1064" y="16"/>
                  <a:pt x="1360" y="224"/>
                  <a:pt x="1488" y="296"/>
                </a:cubicBezTo>
                <a:cubicBezTo>
                  <a:pt x="1616" y="368"/>
                  <a:pt x="1624" y="404"/>
                  <a:pt x="1632" y="44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8598" name="Freeform 6">
            <a:extLst>
              <a:ext uri="{FF2B5EF4-FFF2-40B4-BE49-F238E27FC236}">
                <a16:creationId xmlns:a16="http://schemas.microsoft.com/office/drawing/2014/main" id="{C650D829-CE10-47B1-8326-5AE08A5B2E95}"/>
              </a:ext>
            </a:extLst>
          </p:cNvPr>
          <p:cNvSpPr>
            <a:spLocks/>
          </p:cNvSpPr>
          <p:nvPr/>
        </p:nvSpPr>
        <p:spPr bwMode="auto">
          <a:xfrm>
            <a:off x="5467350" y="4697413"/>
            <a:ext cx="711200" cy="609600"/>
          </a:xfrm>
          <a:custGeom>
            <a:avLst/>
            <a:gdLst>
              <a:gd name="T0" fmla="*/ 2147483647 w 448"/>
              <a:gd name="T1" fmla="*/ 0 h 384"/>
              <a:gd name="T2" fmla="*/ 2147483647 w 448"/>
              <a:gd name="T3" fmla="*/ 2147483647 h 384"/>
              <a:gd name="T4" fmla="*/ 2147483647 w 448"/>
              <a:gd name="T5" fmla="*/ 2147483647 h 384"/>
              <a:gd name="T6" fmla="*/ 0 60000 65536"/>
              <a:gd name="T7" fmla="*/ 0 60000 65536"/>
              <a:gd name="T8" fmla="*/ 0 60000 65536"/>
              <a:gd name="T9" fmla="*/ 0 w 448"/>
              <a:gd name="T10" fmla="*/ 0 h 384"/>
              <a:gd name="T11" fmla="*/ 448 w 448"/>
              <a:gd name="T12" fmla="*/ 384 h 384"/>
            </a:gdLst>
            <a:ahLst/>
            <a:cxnLst>
              <a:cxn ang="T6">
                <a:pos x="T0" y="T1"/>
              </a:cxn>
              <a:cxn ang="T7">
                <a:pos x="T2" y="T3"/>
              </a:cxn>
              <a:cxn ang="T8">
                <a:pos x="T4" y="T5"/>
              </a:cxn>
            </a:cxnLst>
            <a:rect l="T9" t="T10" r="T11" b="T12"/>
            <a:pathLst>
              <a:path w="448" h="384">
                <a:moveTo>
                  <a:pt x="64" y="0"/>
                </a:moveTo>
                <a:cubicBezTo>
                  <a:pt x="32" y="88"/>
                  <a:pt x="0" y="176"/>
                  <a:pt x="64" y="240"/>
                </a:cubicBezTo>
                <a:cubicBezTo>
                  <a:pt x="128" y="304"/>
                  <a:pt x="288" y="344"/>
                  <a:pt x="448" y="384"/>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8599" name="Freeform 7">
            <a:extLst>
              <a:ext uri="{FF2B5EF4-FFF2-40B4-BE49-F238E27FC236}">
                <a16:creationId xmlns:a16="http://schemas.microsoft.com/office/drawing/2014/main" id="{D586E162-800E-421E-8736-1D69DBBA63D3}"/>
              </a:ext>
            </a:extLst>
          </p:cNvPr>
          <p:cNvSpPr>
            <a:spLocks/>
          </p:cNvSpPr>
          <p:nvPr/>
        </p:nvSpPr>
        <p:spPr bwMode="auto">
          <a:xfrm>
            <a:off x="6178550" y="4545013"/>
            <a:ext cx="2286000" cy="965200"/>
          </a:xfrm>
          <a:custGeom>
            <a:avLst/>
            <a:gdLst>
              <a:gd name="T0" fmla="*/ 0 w 1440"/>
              <a:gd name="T1" fmla="*/ 2147483647 h 608"/>
              <a:gd name="T2" fmla="*/ 2147483647 w 1440"/>
              <a:gd name="T3" fmla="*/ 2147483647 h 608"/>
              <a:gd name="T4" fmla="*/ 2147483647 w 1440"/>
              <a:gd name="T5" fmla="*/ 2147483647 h 608"/>
              <a:gd name="T6" fmla="*/ 2147483647 w 1440"/>
              <a:gd name="T7" fmla="*/ 2147483647 h 608"/>
              <a:gd name="T8" fmla="*/ 2147483647 w 1440"/>
              <a:gd name="T9" fmla="*/ 0 h 608"/>
              <a:gd name="T10" fmla="*/ 0 60000 65536"/>
              <a:gd name="T11" fmla="*/ 0 60000 65536"/>
              <a:gd name="T12" fmla="*/ 0 60000 65536"/>
              <a:gd name="T13" fmla="*/ 0 60000 65536"/>
              <a:gd name="T14" fmla="*/ 0 60000 65536"/>
              <a:gd name="T15" fmla="*/ 0 w 1440"/>
              <a:gd name="T16" fmla="*/ 0 h 608"/>
              <a:gd name="T17" fmla="*/ 1440 w 1440"/>
              <a:gd name="T18" fmla="*/ 608 h 608"/>
            </a:gdLst>
            <a:ahLst/>
            <a:cxnLst>
              <a:cxn ang="T10">
                <a:pos x="T0" y="T1"/>
              </a:cxn>
              <a:cxn ang="T11">
                <a:pos x="T2" y="T3"/>
              </a:cxn>
              <a:cxn ang="T12">
                <a:pos x="T4" y="T5"/>
              </a:cxn>
              <a:cxn ang="T13">
                <a:pos x="T6" y="T7"/>
              </a:cxn>
              <a:cxn ang="T14">
                <a:pos x="T8" y="T9"/>
              </a:cxn>
            </a:cxnLst>
            <a:rect l="T15" t="T16" r="T17" b="T18"/>
            <a:pathLst>
              <a:path w="1440" h="608">
                <a:moveTo>
                  <a:pt x="0" y="480"/>
                </a:moveTo>
                <a:cubicBezTo>
                  <a:pt x="24" y="496"/>
                  <a:pt x="48" y="512"/>
                  <a:pt x="144" y="528"/>
                </a:cubicBezTo>
                <a:cubicBezTo>
                  <a:pt x="240" y="544"/>
                  <a:pt x="408" y="608"/>
                  <a:pt x="576" y="576"/>
                </a:cubicBezTo>
                <a:cubicBezTo>
                  <a:pt x="744" y="544"/>
                  <a:pt x="1008" y="432"/>
                  <a:pt x="1152" y="336"/>
                </a:cubicBezTo>
                <a:cubicBezTo>
                  <a:pt x="1296" y="240"/>
                  <a:pt x="1368" y="120"/>
                  <a:pt x="1440" y="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日期占位符 1">
            <a:extLst>
              <a:ext uri="{FF2B5EF4-FFF2-40B4-BE49-F238E27FC236}">
                <a16:creationId xmlns:a16="http://schemas.microsoft.com/office/drawing/2014/main" id="{7FA85474-89CF-449C-A6DA-28C8A05EC2C5}"/>
              </a:ext>
            </a:extLst>
          </p:cNvPr>
          <p:cNvSpPr>
            <a:spLocks noGrp="1"/>
          </p:cNvSpPr>
          <p:nvPr>
            <p:ph type="dt" sz="half" idx="4294967295"/>
          </p:nvPr>
        </p:nvSpPr>
        <p:spPr>
          <a:xfrm>
            <a:off x="7328098" y="6416675"/>
            <a:ext cx="1587302" cy="365125"/>
          </a:xfrm>
          <a:prstGeom prst="rect">
            <a:avLst/>
          </a:prstGeom>
        </p:spPr>
        <p:txBody>
          <a:bodyPr/>
          <a:lstStyle/>
          <a:p>
            <a:fld id="{36F14F6C-CA3D-4D83-8CEF-2773B214F4DF}" type="datetime5">
              <a:rPr lang="zh-CN" altLang="en-US" smtClean="0"/>
              <a:t>2025/3/3</a:t>
            </a:fld>
            <a:endParaRPr lang="en-US" dirty="0"/>
          </a:p>
        </p:txBody>
      </p:sp>
      <p:sp>
        <p:nvSpPr>
          <p:cNvPr id="3" name="灯片编号占位符 2">
            <a:extLst>
              <a:ext uri="{FF2B5EF4-FFF2-40B4-BE49-F238E27FC236}">
                <a16:creationId xmlns:a16="http://schemas.microsoft.com/office/drawing/2014/main" id="{4AC402EA-F029-4059-AF94-6E1C99144FFB}"/>
              </a:ext>
            </a:extLst>
          </p:cNvPr>
          <p:cNvSpPr>
            <a:spLocks noGrp="1"/>
          </p:cNvSpPr>
          <p:nvPr>
            <p:ph type="sldNum" sz="quarter" idx="12"/>
          </p:nvPr>
        </p:nvSpPr>
        <p:spPr/>
        <p:txBody>
          <a:bodyPr/>
          <a:lstStyle/>
          <a:p>
            <a:fld id="{CF7DC490-98B8-074B-BB30-37775A2447EF}" type="slidenum">
              <a:rPr lang="en-US" smtClean="0"/>
              <a:pPr/>
              <a:t>115</a:t>
            </a:fld>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AD490CB9-2481-4464-8EBC-E8CA86EE9468}"/>
              </a:ext>
            </a:extLst>
          </p:cNvPr>
          <p:cNvSpPr>
            <a:spLocks noGrp="1" noChangeArrowheads="1"/>
          </p:cNvSpPr>
          <p:nvPr>
            <p:ph type="title"/>
          </p:nvPr>
        </p:nvSpPr>
        <p:spPr>
          <a:xfrm>
            <a:off x="457200" y="48638"/>
            <a:ext cx="8229600" cy="1143000"/>
          </a:xfrm>
        </p:spPr>
        <p:txBody>
          <a:bodyPr>
            <a:normAutofit/>
          </a:bodyPr>
          <a:lstStyle/>
          <a:p>
            <a:r>
              <a:rPr lang="en-US" altLang="zh-CN" sz="3600" dirty="0">
                <a:ea typeface="宋体" panose="02010600030101010101" pitchFamily="2" charset="-122"/>
              </a:rPr>
              <a:t>Hysteresis thresholding</a:t>
            </a:r>
          </a:p>
        </p:txBody>
      </p:sp>
      <p:pic>
        <p:nvPicPr>
          <p:cNvPr id="239619" name="Picture 5">
            <a:extLst>
              <a:ext uri="{FF2B5EF4-FFF2-40B4-BE49-F238E27FC236}">
                <a16:creationId xmlns:a16="http://schemas.microsoft.com/office/drawing/2014/main" id="{2F0BE721-E877-48D2-9C61-212745272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613015" y="571500"/>
            <a:ext cx="2209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0" name="Text Box 9">
            <a:extLst>
              <a:ext uri="{FF2B5EF4-FFF2-40B4-BE49-F238E27FC236}">
                <a16:creationId xmlns:a16="http://schemas.microsoft.com/office/drawing/2014/main" id="{D174C78E-B81B-498E-945E-989CCA197DEF}"/>
              </a:ext>
            </a:extLst>
          </p:cNvPr>
          <p:cNvSpPr txBox="1">
            <a:spLocks noChangeArrowheads="1"/>
          </p:cNvSpPr>
          <p:nvPr/>
        </p:nvSpPr>
        <p:spPr bwMode="auto">
          <a:xfrm>
            <a:off x="3795713" y="3045399"/>
            <a:ext cx="1766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000">
                <a:solidFill>
                  <a:srgbClr val="000000"/>
                </a:solidFill>
                <a:latin typeface="Arial" panose="020B0604020202020204" pitchFamily="34" charset="0"/>
                <a:ea typeface="宋体" panose="02010600030101010101" pitchFamily="2" charset="-122"/>
              </a:rPr>
              <a:t>original image</a:t>
            </a:r>
          </a:p>
        </p:txBody>
      </p:sp>
      <p:grpSp>
        <p:nvGrpSpPr>
          <p:cNvPr id="2" name="Group 14">
            <a:extLst>
              <a:ext uri="{FF2B5EF4-FFF2-40B4-BE49-F238E27FC236}">
                <a16:creationId xmlns:a16="http://schemas.microsoft.com/office/drawing/2014/main" id="{7BEC9523-6AA6-4EBE-8D1B-A6E1C87929D7}"/>
              </a:ext>
            </a:extLst>
          </p:cNvPr>
          <p:cNvGrpSpPr>
            <a:grpSpLocks/>
          </p:cNvGrpSpPr>
          <p:nvPr/>
        </p:nvGrpSpPr>
        <p:grpSpPr bwMode="auto">
          <a:xfrm>
            <a:off x="228600" y="3551812"/>
            <a:ext cx="2592388" cy="2740025"/>
            <a:chOff x="144" y="2412"/>
            <a:chExt cx="1633" cy="1726"/>
          </a:xfrm>
        </p:grpSpPr>
        <p:pic>
          <p:nvPicPr>
            <p:cNvPr id="239629" name="Picture 6">
              <a:extLst>
                <a:ext uri="{FF2B5EF4-FFF2-40B4-BE49-F238E27FC236}">
                  <a16:creationId xmlns:a16="http://schemas.microsoft.com/office/drawing/2014/main" id="{27D7E8D0-BF39-40E1-BB0F-D750445A68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43" y="2213"/>
              <a:ext cx="1236"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30" name="Text Box 10">
              <a:extLst>
                <a:ext uri="{FF2B5EF4-FFF2-40B4-BE49-F238E27FC236}">
                  <a16:creationId xmlns:a16="http://schemas.microsoft.com/office/drawing/2014/main" id="{72E2A446-E82D-44AE-AF35-C5E91E3C0339}"/>
                </a:ext>
              </a:extLst>
            </p:cNvPr>
            <p:cNvSpPr txBox="1">
              <a:spLocks noChangeArrowheads="1"/>
            </p:cNvSpPr>
            <p:nvPr/>
          </p:nvSpPr>
          <p:spPr bwMode="auto">
            <a:xfrm>
              <a:off x="438" y="3696"/>
              <a:ext cx="114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r>
                <a:rPr lang="en-US" altLang="zh-CN" sz="2000" dirty="0">
                  <a:solidFill>
                    <a:srgbClr val="000000"/>
                  </a:solidFill>
                  <a:latin typeface="Arial" panose="020B0604020202020204" pitchFamily="34" charset="0"/>
                  <a:ea typeface="宋体" panose="02010600030101010101" pitchFamily="2" charset="-122"/>
                </a:rPr>
                <a:t>high threshold</a:t>
              </a:r>
            </a:p>
            <a:p>
              <a:pPr algn="ctr" eaLnBrk="0" hangingPunct="0"/>
              <a:r>
                <a:rPr lang="en-US" altLang="zh-CN" sz="2000" dirty="0">
                  <a:solidFill>
                    <a:srgbClr val="000000"/>
                  </a:solidFill>
                  <a:latin typeface="Arial" panose="020B0604020202020204" pitchFamily="34" charset="0"/>
                  <a:ea typeface="宋体" panose="02010600030101010101" pitchFamily="2" charset="-122"/>
                </a:rPr>
                <a:t>(strong edges)</a:t>
              </a:r>
            </a:p>
          </p:txBody>
        </p:sp>
      </p:grpSp>
      <p:grpSp>
        <p:nvGrpSpPr>
          <p:cNvPr id="3" name="Group 15">
            <a:extLst>
              <a:ext uri="{FF2B5EF4-FFF2-40B4-BE49-F238E27FC236}">
                <a16:creationId xmlns:a16="http://schemas.microsoft.com/office/drawing/2014/main" id="{3DC9301D-F343-4BEA-9176-771E7B237F3C}"/>
              </a:ext>
            </a:extLst>
          </p:cNvPr>
          <p:cNvGrpSpPr>
            <a:grpSpLocks/>
          </p:cNvGrpSpPr>
          <p:nvPr/>
        </p:nvGrpSpPr>
        <p:grpSpPr bwMode="auto">
          <a:xfrm>
            <a:off x="3276600" y="3551812"/>
            <a:ext cx="2592388" cy="2740025"/>
            <a:chOff x="2064" y="2412"/>
            <a:chExt cx="1633" cy="1726"/>
          </a:xfrm>
        </p:grpSpPr>
        <p:pic>
          <p:nvPicPr>
            <p:cNvPr id="239627" name="Picture 7">
              <a:extLst>
                <a:ext uri="{FF2B5EF4-FFF2-40B4-BE49-F238E27FC236}">
                  <a16:creationId xmlns:a16="http://schemas.microsoft.com/office/drawing/2014/main" id="{70EECC77-72B0-40B7-9994-E90A7A19D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273" y="2203"/>
              <a:ext cx="1215"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8" name="Text Box 11">
              <a:extLst>
                <a:ext uri="{FF2B5EF4-FFF2-40B4-BE49-F238E27FC236}">
                  <a16:creationId xmlns:a16="http://schemas.microsoft.com/office/drawing/2014/main" id="{56AC235E-773C-47B8-8ADB-2FD8210E07F0}"/>
                </a:ext>
              </a:extLst>
            </p:cNvPr>
            <p:cNvSpPr txBox="1">
              <a:spLocks noChangeArrowheads="1"/>
            </p:cNvSpPr>
            <p:nvPr/>
          </p:nvSpPr>
          <p:spPr bwMode="auto">
            <a:xfrm>
              <a:off x="2345" y="3696"/>
              <a:ext cx="107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r>
                <a:rPr lang="en-US" altLang="zh-CN" sz="2000" dirty="0">
                  <a:solidFill>
                    <a:srgbClr val="000000"/>
                  </a:solidFill>
                  <a:latin typeface="Arial" panose="020B0604020202020204" pitchFamily="34" charset="0"/>
                  <a:ea typeface="宋体" panose="02010600030101010101" pitchFamily="2" charset="-122"/>
                </a:rPr>
                <a:t>low threshold</a:t>
              </a:r>
            </a:p>
            <a:p>
              <a:pPr algn="ctr" eaLnBrk="0" hangingPunct="0"/>
              <a:r>
                <a:rPr lang="en-US" altLang="zh-CN" sz="2000" dirty="0">
                  <a:solidFill>
                    <a:srgbClr val="000000"/>
                  </a:solidFill>
                  <a:latin typeface="Arial" panose="020B0604020202020204" pitchFamily="34" charset="0"/>
                  <a:ea typeface="宋体" panose="02010600030101010101" pitchFamily="2" charset="-122"/>
                </a:rPr>
                <a:t>(weak edges)</a:t>
              </a:r>
            </a:p>
          </p:txBody>
        </p:sp>
      </p:grpSp>
      <p:grpSp>
        <p:nvGrpSpPr>
          <p:cNvPr id="4" name="Group 16">
            <a:extLst>
              <a:ext uri="{FF2B5EF4-FFF2-40B4-BE49-F238E27FC236}">
                <a16:creationId xmlns:a16="http://schemas.microsoft.com/office/drawing/2014/main" id="{6578DB73-D370-4BCC-AD44-B8C603A35220}"/>
              </a:ext>
            </a:extLst>
          </p:cNvPr>
          <p:cNvGrpSpPr>
            <a:grpSpLocks/>
          </p:cNvGrpSpPr>
          <p:nvPr/>
        </p:nvGrpSpPr>
        <p:grpSpPr bwMode="auto">
          <a:xfrm>
            <a:off x="6324600" y="3551812"/>
            <a:ext cx="2590800" cy="2435225"/>
            <a:chOff x="3984" y="2412"/>
            <a:chExt cx="1632" cy="1534"/>
          </a:xfrm>
        </p:grpSpPr>
        <p:pic>
          <p:nvPicPr>
            <p:cNvPr id="239625" name="Picture 8">
              <a:extLst>
                <a:ext uri="{FF2B5EF4-FFF2-40B4-BE49-F238E27FC236}">
                  <a16:creationId xmlns:a16="http://schemas.microsoft.com/office/drawing/2014/main" id="{5B1A6443-4152-406D-B437-1E5BD0E84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98" y="2198"/>
              <a:ext cx="1203"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6" name="Text Box 12">
              <a:extLst>
                <a:ext uri="{FF2B5EF4-FFF2-40B4-BE49-F238E27FC236}">
                  <a16:creationId xmlns:a16="http://schemas.microsoft.com/office/drawing/2014/main" id="{AE9A524F-2FE1-4EF5-8130-626823E2B156}"/>
                </a:ext>
              </a:extLst>
            </p:cNvPr>
            <p:cNvSpPr txBox="1">
              <a:spLocks noChangeArrowheads="1"/>
            </p:cNvSpPr>
            <p:nvPr/>
          </p:nvSpPr>
          <p:spPr bwMode="auto">
            <a:xfrm>
              <a:off x="4043" y="3696"/>
              <a:ext cx="15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r>
                <a:rPr lang="en-US" altLang="zh-CN" sz="2000" dirty="0">
                  <a:solidFill>
                    <a:srgbClr val="000000"/>
                  </a:solidFill>
                  <a:latin typeface="Arial" panose="020B0604020202020204" pitchFamily="34" charset="0"/>
                  <a:ea typeface="宋体" panose="02010600030101010101" pitchFamily="2" charset="-122"/>
                </a:rPr>
                <a:t>hysteresis threshold</a:t>
              </a:r>
            </a:p>
          </p:txBody>
        </p:sp>
      </p:grpSp>
      <p:sp>
        <p:nvSpPr>
          <p:cNvPr id="5" name="日期占位符 4">
            <a:extLst>
              <a:ext uri="{FF2B5EF4-FFF2-40B4-BE49-F238E27FC236}">
                <a16:creationId xmlns:a16="http://schemas.microsoft.com/office/drawing/2014/main" id="{0847D935-8CA9-452D-83C1-5EE6CE65228D}"/>
              </a:ext>
            </a:extLst>
          </p:cNvPr>
          <p:cNvSpPr>
            <a:spLocks noGrp="1"/>
          </p:cNvSpPr>
          <p:nvPr>
            <p:ph type="dt" sz="half" idx="4294967295"/>
          </p:nvPr>
        </p:nvSpPr>
        <p:spPr>
          <a:xfrm>
            <a:off x="7328098" y="6416675"/>
            <a:ext cx="1587302" cy="365125"/>
          </a:xfrm>
          <a:prstGeom prst="rect">
            <a:avLst/>
          </a:prstGeom>
        </p:spPr>
        <p:txBody>
          <a:bodyPr/>
          <a:lstStyle/>
          <a:p>
            <a:fld id="{C8E97571-BF51-45FC-8F1C-F45EF38FDBC9}" type="datetime5">
              <a:rPr lang="zh-CN" altLang="en-US" smtClean="0"/>
              <a:t>2025/3/3</a:t>
            </a:fld>
            <a:endParaRPr lang="en-US" dirty="0"/>
          </a:p>
        </p:txBody>
      </p:sp>
      <p:sp>
        <p:nvSpPr>
          <p:cNvPr id="6" name="灯片编号占位符 5">
            <a:extLst>
              <a:ext uri="{FF2B5EF4-FFF2-40B4-BE49-F238E27FC236}">
                <a16:creationId xmlns:a16="http://schemas.microsoft.com/office/drawing/2014/main" id="{F9B3E5F2-0E6F-487A-ACD0-97031A49C6C7}"/>
              </a:ext>
            </a:extLst>
          </p:cNvPr>
          <p:cNvSpPr>
            <a:spLocks noGrp="1"/>
          </p:cNvSpPr>
          <p:nvPr>
            <p:ph type="sldNum" sz="quarter" idx="12"/>
          </p:nvPr>
        </p:nvSpPr>
        <p:spPr/>
        <p:txBody>
          <a:bodyPr/>
          <a:lstStyle/>
          <a:p>
            <a:fld id="{CF7DC490-98B8-074B-BB30-37775A2447EF}" type="slidenum">
              <a:rPr lang="en-US" smtClean="0"/>
              <a:pPr/>
              <a:t>116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86E5978C-EEF2-4C7E-873A-7D69D6F7B9E0}"/>
              </a:ext>
            </a:extLst>
          </p:cNvPr>
          <p:cNvSpPr>
            <a:spLocks noGrp="1" noChangeArrowheads="1"/>
          </p:cNvSpPr>
          <p:nvPr>
            <p:ph type="title"/>
          </p:nvPr>
        </p:nvSpPr>
        <p:spPr>
          <a:xfrm>
            <a:off x="685800" y="76200"/>
            <a:ext cx="8229600" cy="838200"/>
          </a:xfrm>
        </p:spPr>
        <p:txBody>
          <a:bodyPr>
            <a:normAutofit fontScale="90000"/>
          </a:bodyPr>
          <a:lstStyle/>
          <a:p>
            <a:r>
              <a:rPr lang="en-US" altLang="zh-CN">
                <a:ea typeface="宋体" panose="02010600030101010101" pitchFamily="2" charset="-122"/>
              </a:rPr>
              <a:t>Effect of </a:t>
            </a:r>
            <a:r>
              <a:rPr lang="en-US" altLang="zh-CN">
                <a:ea typeface="宋体" panose="02010600030101010101" pitchFamily="2" charset="-122"/>
                <a:sym typeface="Symbol" panose="05050102010706020507" pitchFamily="18" charset="2"/>
              </a:rPr>
              <a:t> (</a:t>
            </a:r>
            <a:r>
              <a:rPr lang="en-US" altLang="zh-CN">
                <a:ea typeface="宋体" panose="02010600030101010101" pitchFamily="2" charset="-122"/>
              </a:rPr>
              <a:t>Gaussian kernel spread/size)</a:t>
            </a:r>
          </a:p>
        </p:txBody>
      </p:sp>
      <p:pic>
        <p:nvPicPr>
          <p:cNvPr id="240643" name="Picture 4" descr="cln1can4">
            <a:extLst>
              <a:ext uri="{FF2B5EF4-FFF2-40B4-BE49-F238E27FC236}">
                <a16:creationId xmlns:a16="http://schemas.microsoft.com/office/drawing/2014/main" id="{23E29A81-5F3B-43BC-AF81-14C2674EB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385888"/>
            <a:ext cx="2925763"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4" name="Picture 5" descr="cln1can1">
            <a:extLst>
              <a:ext uri="{FF2B5EF4-FFF2-40B4-BE49-F238E27FC236}">
                <a16:creationId xmlns:a16="http://schemas.microsoft.com/office/drawing/2014/main" id="{9B60DCEF-D242-45CF-9C53-E00452D83C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1371600"/>
            <a:ext cx="2925762"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5" name="Picture 6" descr="cln1">
            <a:extLst>
              <a:ext uri="{FF2B5EF4-FFF2-40B4-BE49-F238E27FC236}">
                <a16:creationId xmlns:a16="http://schemas.microsoft.com/office/drawing/2014/main" id="{16F03388-6B94-4964-8F13-FEEE2211F1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1385888"/>
            <a:ext cx="2925763"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6" name="Text Box 7">
            <a:extLst>
              <a:ext uri="{FF2B5EF4-FFF2-40B4-BE49-F238E27FC236}">
                <a16:creationId xmlns:a16="http://schemas.microsoft.com/office/drawing/2014/main" id="{D8770C39-0328-42B8-A34A-407AE45FF313}"/>
              </a:ext>
            </a:extLst>
          </p:cNvPr>
          <p:cNvSpPr txBox="1">
            <a:spLocks noChangeArrowheads="1"/>
          </p:cNvSpPr>
          <p:nvPr/>
        </p:nvSpPr>
        <p:spPr bwMode="auto">
          <a:xfrm>
            <a:off x="3429000" y="4368800"/>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000">
                <a:solidFill>
                  <a:srgbClr val="000000"/>
                </a:solidFill>
                <a:latin typeface="Arial" panose="020B0604020202020204" pitchFamily="34" charset="0"/>
                <a:ea typeface="宋体" panose="02010600030101010101" pitchFamily="2" charset="-122"/>
              </a:rPr>
              <a:t>Canny with </a:t>
            </a:r>
          </a:p>
        </p:txBody>
      </p:sp>
      <p:pic>
        <p:nvPicPr>
          <p:cNvPr id="240647" name="Picture 8" descr="Edittex">
            <a:extLst>
              <a:ext uri="{FF2B5EF4-FFF2-40B4-BE49-F238E27FC236}">
                <a16:creationId xmlns:a16="http://schemas.microsoft.com/office/drawing/2014/main" id="{DC9AAB64-3C4F-4513-A35B-54F8C407A8E0}"/>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4926013" y="4433888"/>
            <a:ext cx="86518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8" name="Text Box 9">
            <a:extLst>
              <a:ext uri="{FF2B5EF4-FFF2-40B4-BE49-F238E27FC236}">
                <a16:creationId xmlns:a16="http://schemas.microsoft.com/office/drawing/2014/main" id="{DD84463C-EAAE-4AC4-B07F-BD93ACE3653A}"/>
              </a:ext>
            </a:extLst>
          </p:cNvPr>
          <p:cNvSpPr txBox="1">
            <a:spLocks noChangeArrowheads="1"/>
          </p:cNvSpPr>
          <p:nvPr/>
        </p:nvSpPr>
        <p:spPr bwMode="auto">
          <a:xfrm>
            <a:off x="6400800" y="4357688"/>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000">
                <a:solidFill>
                  <a:srgbClr val="000000"/>
                </a:solidFill>
                <a:latin typeface="Arial" panose="020B0604020202020204" pitchFamily="34" charset="0"/>
                <a:ea typeface="宋体" panose="02010600030101010101" pitchFamily="2" charset="-122"/>
              </a:rPr>
              <a:t>Canny with </a:t>
            </a:r>
          </a:p>
        </p:txBody>
      </p:sp>
      <p:pic>
        <p:nvPicPr>
          <p:cNvPr id="240649" name="Picture 10" descr="Edittex">
            <a:extLst>
              <a:ext uri="{FF2B5EF4-FFF2-40B4-BE49-F238E27FC236}">
                <a16:creationId xmlns:a16="http://schemas.microsoft.com/office/drawing/2014/main" id="{AD205EDD-C169-44E8-A61D-1B7FCE5BDC7E}"/>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7889875" y="4418013"/>
            <a:ext cx="88106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50" name="Text Box 11">
            <a:extLst>
              <a:ext uri="{FF2B5EF4-FFF2-40B4-BE49-F238E27FC236}">
                <a16:creationId xmlns:a16="http://schemas.microsoft.com/office/drawing/2014/main" id="{22472239-B6ED-47B5-B2B6-626C5BBE0AAF}"/>
              </a:ext>
            </a:extLst>
          </p:cNvPr>
          <p:cNvSpPr txBox="1">
            <a:spLocks noChangeArrowheads="1"/>
          </p:cNvSpPr>
          <p:nvPr/>
        </p:nvSpPr>
        <p:spPr bwMode="auto">
          <a:xfrm>
            <a:off x="838200" y="4357688"/>
            <a:ext cx="1074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000">
                <a:solidFill>
                  <a:srgbClr val="000000"/>
                </a:solidFill>
                <a:latin typeface="Arial" panose="020B0604020202020204" pitchFamily="34" charset="0"/>
                <a:ea typeface="宋体" panose="02010600030101010101" pitchFamily="2" charset="-122"/>
              </a:rPr>
              <a:t>original </a:t>
            </a:r>
          </a:p>
        </p:txBody>
      </p:sp>
      <p:sp>
        <p:nvSpPr>
          <p:cNvPr id="240651" name="Rectangle 12">
            <a:extLst>
              <a:ext uri="{FF2B5EF4-FFF2-40B4-BE49-F238E27FC236}">
                <a16:creationId xmlns:a16="http://schemas.microsoft.com/office/drawing/2014/main" id="{953BE4A1-5181-47B0-AC63-85CAE445E3C6}"/>
              </a:ext>
            </a:extLst>
          </p:cNvPr>
          <p:cNvSpPr>
            <a:spLocks noChangeArrowheads="1"/>
          </p:cNvSpPr>
          <p:nvPr/>
        </p:nvSpPr>
        <p:spPr bwMode="auto">
          <a:xfrm>
            <a:off x="510534" y="503316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20000"/>
              </a:spcBef>
            </a:pPr>
            <a:r>
              <a:rPr lang="en-US" altLang="zh-CN" sz="2800" dirty="0">
                <a:solidFill>
                  <a:srgbClr val="000000"/>
                </a:solidFill>
                <a:latin typeface="Arial" panose="020B0604020202020204" pitchFamily="34" charset="0"/>
                <a:ea typeface="宋体" panose="02010600030101010101" pitchFamily="2" charset="-122"/>
              </a:rPr>
              <a:t>The choice of </a:t>
            </a:r>
            <a:r>
              <a:rPr lang="en-US" altLang="zh-CN" sz="2800" dirty="0">
                <a:solidFill>
                  <a:srgbClr val="000000"/>
                </a:solidFill>
                <a:latin typeface="Arial" panose="020B0604020202020204" pitchFamily="34" charset="0"/>
                <a:ea typeface="宋体" panose="02010600030101010101" pitchFamily="2" charset="-122"/>
                <a:sym typeface="Symbol" panose="05050102010706020507" pitchFamily="18" charset="2"/>
              </a:rPr>
              <a:t></a:t>
            </a:r>
            <a:r>
              <a:rPr lang="en-US" altLang="zh-CN" sz="2800" dirty="0">
                <a:solidFill>
                  <a:srgbClr val="000000"/>
                </a:solidFill>
                <a:latin typeface="Arial" panose="020B0604020202020204" pitchFamily="34" charset="0"/>
                <a:ea typeface="宋体" panose="02010600030101010101" pitchFamily="2" charset="-122"/>
              </a:rPr>
              <a:t> depends on desired behavior</a:t>
            </a:r>
          </a:p>
          <a:p>
            <a:pPr lvl="1" eaLnBrk="0" hangingPunct="0">
              <a:spcBef>
                <a:spcPct val="20000"/>
              </a:spcBef>
              <a:buFontTx/>
              <a:buChar char="•"/>
            </a:pPr>
            <a:r>
              <a:rPr lang="en-US" altLang="zh-CN" sz="2000" dirty="0">
                <a:solidFill>
                  <a:srgbClr val="000000"/>
                </a:solidFill>
                <a:latin typeface="Arial" panose="020B0604020202020204" pitchFamily="34" charset="0"/>
                <a:ea typeface="宋体" panose="02010600030101010101" pitchFamily="2" charset="-122"/>
              </a:rPr>
              <a:t>large </a:t>
            </a:r>
            <a:r>
              <a:rPr lang="en-US" altLang="zh-CN" sz="2000" dirty="0">
                <a:solidFill>
                  <a:srgbClr val="000000"/>
                </a:solidFill>
                <a:latin typeface="Arial" panose="020B0604020202020204" pitchFamily="34" charset="0"/>
                <a:ea typeface="宋体" panose="02010600030101010101" pitchFamily="2" charset="-122"/>
                <a:sym typeface="Symbol" panose="05050102010706020507" pitchFamily="18" charset="2"/>
              </a:rPr>
              <a:t></a:t>
            </a:r>
            <a:r>
              <a:rPr lang="en-US" altLang="zh-CN" sz="2000" dirty="0">
                <a:solidFill>
                  <a:srgbClr val="000000"/>
                </a:solidFill>
                <a:latin typeface="Arial" panose="020B0604020202020204" pitchFamily="34" charset="0"/>
                <a:ea typeface="宋体" panose="02010600030101010101" pitchFamily="2" charset="-122"/>
              </a:rPr>
              <a:t> detects large scale edges</a:t>
            </a:r>
          </a:p>
          <a:p>
            <a:pPr lvl="1" eaLnBrk="0" hangingPunct="0">
              <a:spcBef>
                <a:spcPct val="20000"/>
              </a:spcBef>
              <a:buFontTx/>
              <a:buChar char="•"/>
            </a:pPr>
            <a:r>
              <a:rPr lang="en-US" altLang="zh-CN" sz="2000" dirty="0">
                <a:solidFill>
                  <a:srgbClr val="000000"/>
                </a:solidFill>
                <a:latin typeface="Arial" panose="020B0604020202020204" pitchFamily="34" charset="0"/>
                <a:ea typeface="宋体" panose="02010600030101010101" pitchFamily="2" charset="-122"/>
              </a:rPr>
              <a:t>small </a:t>
            </a:r>
            <a:r>
              <a:rPr lang="en-US" altLang="zh-CN" sz="2000" dirty="0">
                <a:solidFill>
                  <a:srgbClr val="000000"/>
                </a:solidFill>
                <a:latin typeface="Arial" panose="020B0604020202020204" pitchFamily="34" charset="0"/>
                <a:ea typeface="宋体" panose="02010600030101010101" pitchFamily="2" charset="-122"/>
                <a:sym typeface="Symbol" panose="05050102010706020507" pitchFamily="18" charset="2"/>
              </a:rPr>
              <a:t></a:t>
            </a:r>
            <a:r>
              <a:rPr lang="en-US" altLang="zh-CN" sz="2000" dirty="0">
                <a:solidFill>
                  <a:srgbClr val="000000"/>
                </a:solidFill>
                <a:latin typeface="Arial" panose="020B0604020202020204" pitchFamily="34" charset="0"/>
                <a:ea typeface="宋体" panose="02010600030101010101" pitchFamily="2" charset="-122"/>
              </a:rPr>
              <a:t> detects fine features</a:t>
            </a:r>
          </a:p>
        </p:txBody>
      </p:sp>
      <p:sp>
        <p:nvSpPr>
          <p:cNvPr id="2" name="日期占位符 1">
            <a:extLst>
              <a:ext uri="{FF2B5EF4-FFF2-40B4-BE49-F238E27FC236}">
                <a16:creationId xmlns:a16="http://schemas.microsoft.com/office/drawing/2014/main" id="{B2E37A81-E5EA-49D4-BF4C-5B194AB97B74}"/>
              </a:ext>
            </a:extLst>
          </p:cNvPr>
          <p:cNvSpPr>
            <a:spLocks noGrp="1"/>
          </p:cNvSpPr>
          <p:nvPr>
            <p:ph type="dt" sz="half" idx="4294967295"/>
          </p:nvPr>
        </p:nvSpPr>
        <p:spPr>
          <a:xfrm>
            <a:off x="7328098" y="6416675"/>
            <a:ext cx="1587302" cy="365125"/>
          </a:xfrm>
          <a:prstGeom prst="rect">
            <a:avLst/>
          </a:prstGeom>
        </p:spPr>
        <p:txBody>
          <a:bodyPr/>
          <a:lstStyle/>
          <a:p>
            <a:fld id="{B4AA7B40-CC93-4530-86A0-03CDB8D65346}" type="datetime5">
              <a:rPr lang="zh-CN" altLang="en-US" smtClean="0"/>
              <a:t>2025/3/3</a:t>
            </a:fld>
            <a:endParaRPr lang="en-US" dirty="0"/>
          </a:p>
        </p:txBody>
      </p:sp>
      <p:sp>
        <p:nvSpPr>
          <p:cNvPr id="3" name="灯片编号占位符 2">
            <a:extLst>
              <a:ext uri="{FF2B5EF4-FFF2-40B4-BE49-F238E27FC236}">
                <a16:creationId xmlns:a16="http://schemas.microsoft.com/office/drawing/2014/main" id="{5E5B731D-3CF4-4E04-A212-6959CD7E7F69}"/>
              </a:ext>
            </a:extLst>
          </p:cNvPr>
          <p:cNvSpPr>
            <a:spLocks noGrp="1"/>
          </p:cNvSpPr>
          <p:nvPr>
            <p:ph type="sldNum" sz="quarter" idx="4294967295"/>
          </p:nvPr>
        </p:nvSpPr>
        <p:spPr>
          <a:xfrm>
            <a:off x="6324600" y="6416675"/>
            <a:ext cx="1003498" cy="365125"/>
          </a:xfrm>
          <a:prstGeom prst="rect">
            <a:avLst/>
          </a:prstGeom>
        </p:spPr>
        <p:txBody>
          <a:bodyPr/>
          <a:lstStyle/>
          <a:p>
            <a:fld id="{CF7DC490-98B8-074B-BB30-37775A2447EF}" type="slidenum">
              <a:rPr lang="en-US" smtClean="0"/>
              <a:pPr/>
              <a:t>117</a:t>
            </a:fld>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a:extLst>
              <a:ext uri="{FF2B5EF4-FFF2-40B4-BE49-F238E27FC236}">
                <a16:creationId xmlns:a16="http://schemas.microsoft.com/office/drawing/2014/main" id="{9EF89945-1D88-48D7-A76A-81DC06E2FBAD}"/>
              </a:ext>
            </a:extLst>
          </p:cNvPr>
          <p:cNvSpPr>
            <a:spLocks noGrp="1" noChangeArrowheads="1"/>
          </p:cNvSpPr>
          <p:nvPr>
            <p:ph type="title"/>
          </p:nvPr>
        </p:nvSpPr>
        <p:spPr/>
        <p:txBody>
          <a:bodyPr>
            <a:normAutofit fontScale="90000"/>
          </a:bodyPr>
          <a:lstStyle/>
          <a:p>
            <a:r>
              <a:rPr lang="en-US" altLang="zh-CN">
                <a:ea typeface="宋体" panose="02010600030101010101" pitchFamily="2" charset="-122"/>
              </a:rPr>
              <a:t>Edge detection is just the beginning…</a:t>
            </a:r>
          </a:p>
        </p:txBody>
      </p:sp>
      <p:sp>
        <p:nvSpPr>
          <p:cNvPr id="241667" name="Rectangle 3">
            <a:extLst>
              <a:ext uri="{FF2B5EF4-FFF2-40B4-BE49-F238E27FC236}">
                <a16:creationId xmlns:a16="http://schemas.microsoft.com/office/drawing/2014/main" id="{F97EA611-26DA-4F61-B0DD-1296C43D6165}"/>
              </a:ext>
            </a:extLst>
          </p:cNvPr>
          <p:cNvSpPr>
            <a:spLocks noGrp="1" noChangeArrowheads="1"/>
          </p:cNvSpPr>
          <p:nvPr>
            <p:ph type="body" idx="1"/>
          </p:nvPr>
        </p:nvSpPr>
        <p:spPr>
          <a:xfrm>
            <a:off x="685800" y="5641975"/>
            <a:ext cx="7772400" cy="838200"/>
          </a:xfrm>
        </p:spPr>
        <p:txBody>
          <a:bodyPr/>
          <a:lstStyle/>
          <a:p>
            <a:r>
              <a:rPr lang="en-US" altLang="zh-CN" sz="2400">
                <a:ea typeface="宋体" panose="02010600030101010101" pitchFamily="2" charset="-122"/>
              </a:rPr>
              <a:t>Berkeley segmentation database:</a:t>
            </a:r>
            <a:br>
              <a:rPr lang="en-US" altLang="zh-CN" sz="2400">
                <a:ea typeface="宋体" panose="02010600030101010101" pitchFamily="2" charset="-122"/>
              </a:rPr>
            </a:br>
            <a:r>
              <a:rPr lang="en-US" altLang="zh-CN" sz="1600">
                <a:ea typeface="宋体" panose="02010600030101010101" pitchFamily="2" charset="-122"/>
                <a:hlinkClick r:id="rId3"/>
              </a:rPr>
              <a:t>http://www.eecs.berkeley.edu/Research/Projects/CS/vision/grouping/segbench/</a:t>
            </a:r>
            <a:endParaRPr lang="en-US" altLang="zh-CN" sz="1600">
              <a:ea typeface="宋体" panose="02010600030101010101" pitchFamily="2" charset="-122"/>
            </a:endParaRPr>
          </a:p>
        </p:txBody>
      </p:sp>
      <p:pic>
        <p:nvPicPr>
          <p:cNvPr id="241668" name="Picture 4">
            <a:extLst>
              <a:ext uri="{FF2B5EF4-FFF2-40B4-BE49-F238E27FC236}">
                <a16:creationId xmlns:a16="http://schemas.microsoft.com/office/drawing/2014/main" id="{F66DFCA6-E6AF-441C-95C4-83148F3A0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3" y="1603375"/>
            <a:ext cx="2662237"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69" name="Picture 5">
            <a:extLst>
              <a:ext uri="{FF2B5EF4-FFF2-40B4-BE49-F238E27FC236}">
                <a16:creationId xmlns:a16="http://schemas.microsoft.com/office/drawing/2014/main" id="{105DD954-19DC-4A18-933C-31B1E2600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603375"/>
            <a:ext cx="26670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70" name="Picture 6" descr="buffalo">
            <a:extLst>
              <a:ext uri="{FF2B5EF4-FFF2-40B4-BE49-F238E27FC236}">
                <a16:creationId xmlns:a16="http://schemas.microsoft.com/office/drawing/2014/main" id="{29DE1053-A30D-4E6C-A26A-A40B486892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9650" y="1603375"/>
            <a:ext cx="2673350" cy="1784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41671" name="Picture 8">
            <a:extLst>
              <a:ext uri="{FF2B5EF4-FFF2-40B4-BE49-F238E27FC236}">
                <a16:creationId xmlns:a16="http://schemas.microsoft.com/office/drawing/2014/main" id="{9DAAB8DA-1A75-4F3B-9DCB-00CE61D8F4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557588"/>
            <a:ext cx="2667000"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72" name="Picture 9">
            <a:extLst>
              <a:ext uri="{FF2B5EF4-FFF2-40B4-BE49-F238E27FC236}">
                <a16:creationId xmlns:a16="http://schemas.microsoft.com/office/drawing/2014/main" id="{5E5F815B-0B11-4AAA-8BB2-C7CCEABB3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3557588"/>
            <a:ext cx="2667000"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73" name="Picture 10" descr="boys">
            <a:extLst>
              <a:ext uri="{FF2B5EF4-FFF2-40B4-BE49-F238E27FC236}">
                <a16:creationId xmlns:a16="http://schemas.microsoft.com/office/drawing/2014/main" id="{B7F88262-A319-4738-9CDB-BF4E2DD848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9650" y="3557588"/>
            <a:ext cx="2667000" cy="1779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41674" name="Text Box 11">
            <a:extLst>
              <a:ext uri="{FF2B5EF4-FFF2-40B4-BE49-F238E27FC236}">
                <a16:creationId xmlns:a16="http://schemas.microsoft.com/office/drawing/2014/main" id="{D134ED75-A7BC-469A-9937-8DE383894FA7}"/>
              </a:ext>
            </a:extLst>
          </p:cNvPr>
          <p:cNvSpPr txBox="1">
            <a:spLocks noChangeArrowheads="1"/>
          </p:cNvSpPr>
          <p:nvPr/>
        </p:nvSpPr>
        <p:spPr bwMode="auto">
          <a:xfrm>
            <a:off x="1346200" y="1146175"/>
            <a:ext cx="80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a:solidFill>
                  <a:srgbClr val="000000"/>
                </a:solidFill>
                <a:latin typeface="Arial" panose="020B0604020202020204" pitchFamily="34" charset="0"/>
                <a:ea typeface="宋体" panose="02010600030101010101" pitchFamily="2" charset="-122"/>
              </a:rPr>
              <a:t>image</a:t>
            </a:r>
          </a:p>
        </p:txBody>
      </p:sp>
      <p:sp>
        <p:nvSpPr>
          <p:cNvPr id="241675" name="Text Box 12">
            <a:extLst>
              <a:ext uri="{FF2B5EF4-FFF2-40B4-BE49-F238E27FC236}">
                <a16:creationId xmlns:a16="http://schemas.microsoft.com/office/drawing/2014/main" id="{CE82F1AE-722F-4A56-AECF-C560B7DF8AAF}"/>
              </a:ext>
            </a:extLst>
          </p:cNvPr>
          <p:cNvSpPr txBox="1">
            <a:spLocks noChangeArrowheads="1"/>
          </p:cNvSpPr>
          <p:nvPr/>
        </p:nvSpPr>
        <p:spPr bwMode="auto">
          <a:xfrm>
            <a:off x="3473450" y="1143000"/>
            <a:ext cx="231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a:solidFill>
                  <a:srgbClr val="000000"/>
                </a:solidFill>
                <a:latin typeface="Arial" panose="020B0604020202020204" pitchFamily="34" charset="0"/>
                <a:ea typeface="宋体" panose="02010600030101010101" pitchFamily="2" charset="-122"/>
              </a:rPr>
              <a:t>human segmentation</a:t>
            </a:r>
          </a:p>
        </p:txBody>
      </p:sp>
      <p:sp>
        <p:nvSpPr>
          <p:cNvPr id="241676" name="Text Box 13">
            <a:extLst>
              <a:ext uri="{FF2B5EF4-FFF2-40B4-BE49-F238E27FC236}">
                <a16:creationId xmlns:a16="http://schemas.microsoft.com/office/drawing/2014/main" id="{14D94A21-800D-4E08-9F1C-029516BC0DFB}"/>
              </a:ext>
            </a:extLst>
          </p:cNvPr>
          <p:cNvSpPr txBox="1">
            <a:spLocks noChangeArrowheads="1"/>
          </p:cNvSpPr>
          <p:nvPr/>
        </p:nvSpPr>
        <p:spPr bwMode="auto">
          <a:xfrm>
            <a:off x="6318250" y="1146175"/>
            <a:ext cx="213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a:solidFill>
                  <a:srgbClr val="000000"/>
                </a:solidFill>
                <a:latin typeface="Arial" panose="020B0604020202020204" pitchFamily="34" charset="0"/>
                <a:ea typeface="宋体" panose="02010600030101010101" pitchFamily="2" charset="-122"/>
              </a:rPr>
              <a:t>gradient magnitude</a:t>
            </a:r>
          </a:p>
        </p:txBody>
      </p:sp>
      <p:sp>
        <p:nvSpPr>
          <p:cNvPr id="2" name="日期占位符 1">
            <a:extLst>
              <a:ext uri="{FF2B5EF4-FFF2-40B4-BE49-F238E27FC236}">
                <a16:creationId xmlns:a16="http://schemas.microsoft.com/office/drawing/2014/main" id="{5A7B0993-AE99-4CB4-BEC5-1562E6939909}"/>
              </a:ext>
            </a:extLst>
          </p:cNvPr>
          <p:cNvSpPr>
            <a:spLocks noGrp="1"/>
          </p:cNvSpPr>
          <p:nvPr>
            <p:ph type="dt" sz="half" idx="4294967295"/>
          </p:nvPr>
        </p:nvSpPr>
        <p:spPr>
          <a:xfrm>
            <a:off x="7328098" y="6416675"/>
            <a:ext cx="1587302" cy="365125"/>
          </a:xfrm>
          <a:prstGeom prst="rect">
            <a:avLst/>
          </a:prstGeom>
        </p:spPr>
        <p:txBody>
          <a:bodyPr/>
          <a:lstStyle/>
          <a:p>
            <a:fld id="{90F3D6B6-0D78-4C9E-8667-AABD8DB3F00C}" type="datetime5">
              <a:rPr lang="zh-CN" altLang="en-US" smtClean="0"/>
              <a:t>2025/3/3</a:t>
            </a:fld>
            <a:endParaRPr lang="en-US" dirty="0"/>
          </a:p>
        </p:txBody>
      </p:sp>
      <p:sp>
        <p:nvSpPr>
          <p:cNvPr id="3" name="灯片编号占位符 2">
            <a:extLst>
              <a:ext uri="{FF2B5EF4-FFF2-40B4-BE49-F238E27FC236}">
                <a16:creationId xmlns:a16="http://schemas.microsoft.com/office/drawing/2014/main" id="{BC6F40EF-BFA0-4E78-9065-737FE42E0D2E}"/>
              </a:ext>
            </a:extLst>
          </p:cNvPr>
          <p:cNvSpPr>
            <a:spLocks noGrp="1"/>
          </p:cNvSpPr>
          <p:nvPr>
            <p:ph type="sldNum" sz="quarter" idx="12"/>
          </p:nvPr>
        </p:nvSpPr>
        <p:spPr/>
        <p:txBody>
          <a:bodyPr/>
          <a:lstStyle/>
          <a:p>
            <a:fld id="{CF7DC490-98B8-074B-BB30-37775A2447EF}" type="slidenum">
              <a:rPr lang="en-US" smtClean="0"/>
              <a:pPr/>
              <a:t>118</a:t>
            </a:fld>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9E247-D891-488B-A327-663AC8ACC5FF}"/>
              </a:ext>
            </a:extLst>
          </p:cNvPr>
          <p:cNvSpPr>
            <a:spLocks noGrp="1"/>
          </p:cNvSpPr>
          <p:nvPr>
            <p:ph type="title"/>
          </p:nvPr>
        </p:nvSpPr>
        <p:spPr/>
        <p:txBody>
          <a:bodyPr/>
          <a:lstStyle/>
          <a:p>
            <a:r>
              <a:rPr lang="zh-CN" altLang="en-US" dirty="0"/>
              <a:t>课程信息</a:t>
            </a:r>
          </a:p>
        </p:txBody>
      </p:sp>
      <p:sp>
        <p:nvSpPr>
          <p:cNvPr id="3" name="内容占位符 2">
            <a:extLst>
              <a:ext uri="{FF2B5EF4-FFF2-40B4-BE49-F238E27FC236}">
                <a16:creationId xmlns:a16="http://schemas.microsoft.com/office/drawing/2014/main" id="{A9A5C0C1-1272-4ECE-AD2B-00E3AF2D4568}"/>
              </a:ext>
            </a:extLst>
          </p:cNvPr>
          <p:cNvSpPr>
            <a:spLocks noGrp="1"/>
          </p:cNvSpPr>
          <p:nvPr>
            <p:ph idx="1"/>
          </p:nvPr>
        </p:nvSpPr>
        <p:spPr/>
        <p:txBody>
          <a:bodyPr/>
          <a:lstStyle/>
          <a:p>
            <a:r>
              <a:rPr lang="en-US" altLang="zh-CN" sz="2800" dirty="0"/>
              <a:t>1. </a:t>
            </a:r>
            <a:r>
              <a:rPr lang="zh-CN" altLang="en-US" sz="2800" dirty="0"/>
              <a:t>计算机视觉导论（</a:t>
            </a:r>
            <a:r>
              <a:rPr lang="en-US" altLang="zh-CN" sz="2800" dirty="0"/>
              <a:t>2</a:t>
            </a:r>
            <a:r>
              <a:rPr lang="zh-CN" altLang="en-US" sz="2800" dirty="0"/>
              <a:t>学时）</a:t>
            </a:r>
            <a:endParaRPr lang="en-US" altLang="zh-CN" sz="2800" dirty="0"/>
          </a:p>
          <a:p>
            <a:r>
              <a:rPr lang="en-US" altLang="zh-CN" sz="2800" dirty="0"/>
              <a:t>2. </a:t>
            </a:r>
            <a:r>
              <a:rPr lang="zh-CN" altLang="en-US" sz="2800" dirty="0"/>
              <a:t>机器学习与模式识别基础 （</a:t>
            </a:r>
            <a:r>
              <a:rPr lang="en-US" altLang="zh-CN" sz="2800" dirty="0"/>
              <a:t>2</a:t>
            </a:r>
            <a:r>
              <a:rPr lang="zh-CN" altLang="en-US" sz="2800" dirty="0"/>
              <a:t>学时）</a:t>
            </a:r>
            <a:endParaRPr lang="en-US" altLang="zh-CN" sz="2800" dirty="0"/>
          </a:p>
          <a:p>
            <a:r>
              <a:rPr lang="en-US" altLang="zh-CN" sz="2800" dirty="0"/>
              <a:t>3. </a:t>
            </a:r>
            <a:r>
              <a:rPr lang="zh-CN" altLang="en-US" sz="2800" dirty="0"/>
              <a:t>底层视觉（分割、边缘检测）（</a:t>
            </a:r>
            <a:r>
              <a:rPr lang="en-US" altLang="zh-CN" sz="2800" dirty="0"/>
              <a:t>2</a:t>
            </a:r>
            <a:r>
              <a:rPr lang="zh-CN" altLang="en-US" sz="2800" dirty="0"/>
              <a:t>学时）</a:t>
            </a:r>
            <a:endParaRPr lang="en-US" altLang="zh-CN" sz="2800" dirty="0"/>
          </a:p>
          <a:p>
            <a:r>
              <a:rPr lang="en-US" altLang="zh-CN" sz="2800" dirty="0"/>
              <a:t>4. </a:t>
            </a:r>
            <a:r>
              <a:rPr lang="zh-CN" altLang="en-US" sz="2800" dirty="0"/>
              <a:t>特征提取（</a:t>
            </a:r>
            <a:r>
              <a:rPr lang="en-US" altLang="zh-CN" sz="2800" dirty="0"/>
              <a:t>SIFT/</a:t>
            </a:r>
            <a:r>
              <a:rPr lang="en-US" altLang="zh-CN" sz="2800" dirty="0" err="1"/>
              <a:t>BoW</a:t>
            </a:r>
            <a:r>
              <a:rPr lang="zh-CN" altLang="en-US" sz="2800" dirty="0"/>
              <a:t>等）（</a:t>
            </a:r>
            <a:r>
              <a:rPr lang="en-US" altLang="zh-CN" sz="2800" dirty="0"/>
              <a:t>2</a:t>
            </a:r>
            <a:r>
              <a:rPr lang="zh-CN" altLang="en-US" sz="2800" dirty="0"/>
              <a:t>学时）</a:t>
            </a:r>
            <a:endParaRPr lang="en-US" altLang="zh-CN" sz="2800" dirty="0"/>
          </a:p>
          <a:p>
            <a:r>
              <a:rPr lang="en-US" altLang="zh-CN" sz="2800" dirty="0"/>
              <a:t>5. </a:t>
            </a:r>
            <a:r>
              <a:rPr lang="zh-CN" altLang="en-US" sz="2800" dirty="0"/>
              <a:t>图像分类基础（</a:t>
            </a:r>
            <a:r>
              <a:rPr lang="en-US" altLang="zh-CN" sz="2800" dirty="0"/>
              <a:t>2</a:t>
            </a:r>
            <a:r>
              <a:rPr lang="zh-CN" altLang="en-US" sz="2800" dirty="0"/>
              <a:t>学时）</a:t>
            </a:r>
            <a:endParaRPr lang="en-US" altLang="zh-CN" sz="2800" dirty="0"/>
          </a:p>
          <a:p>
            <a:r>
              <a:rPr lang="en-US" altLang="zh-CN" sz="2800" dirty="0"/>
              <a:t>6. </a:t>
            </a:r>
            <a:r>
              <a:rPr lang="zh-CN" altLang="en-US" sz="2800" dirty="0"/>
              <a:t>多模态模式识别（</a:t>
            </a:r>
            <a:r>
              <a:rPr lang="en-US" altLang="zh-CN" sz="2800" dirty="0"/>
              <a:t>2</a:t>
            </a:r>
            <a:r>
              <a:rPr lang="zh-CN" altLang="en-US" sz="2800" dirty="0"/>
              <a:t>学时）</a:t>
            </a:r>
            <a:endParaRPr lang="en-US" altLang="zh-CN" sz="2800" dirty="0"/>
          </a:p>
          <a:p>
            <a:r>
              <a:rPr lang="en-US" altLang="zh-CN" sz="2800" dirty="0"/>
              <a:t>7. </a:t>
            </a:r>
            <a:r>
              <a:rPr lang="zh-CN" altLang="en-US" sz="2800" dirty="0"/>
              <a:t>高级主题 （</a:t>
            </a:r>
            <a:r>
              <a:rPr lang="en-US" altLang="zh-CN" sz="2800" dirty="0"/>
              <a:t>4</a:t>
            </a:r>
            <a:r>
              <a:rPr lang="zh-CN" altLang="en-US" sz="2800" dirty="0"/>
              <a:t>个学时）</a:t>
            </a:r>
          </a:p>
        </p:txBody>
      </p:sp>
      <p:sp>
        <p:nvSpPr>
          <p:cNvPr id="4" name="日期占位符 3">
            <a:extLst>
              <a:ext uri="{FF2B5EF4-FFF2-40B4-BE49-F238E27FC236}">
                <a16:creationId xmlns:a16="http://schemas.microsoft.com/office/drawing/2014/main" id="{32CD05A0-A88F-44A8-9F1D-5FEEDA2ACF66}"/>
              </a:ext>
            </a:extLst>
          </p:cNvPr>
          <p:cNvSpPr>
            <a:spLocks noGrp="1"/>
          </p:cNvSpPr>
          <p:nvPr>
            <p:ph type="dt" sz="half" idx="4294967295"/>
          </p:nvPr>
        </p:nvSpPr>
        <p:spPr>
          <a:xfrm>
            <a:off x="7328098" y="6416675"/>
            <a:ext cx="1587302" cy="365125"/>
          </a:xfrm>
          <a:prstGeom prst="rect">
            <a:avLst/>
          </a:prstGeom>
        </p:spPr>
        <p:txBody>
          <a:bodyPr/>
          <a:lstStyle/>
          <a:p>
            <a:fld id="{1AD539A3-CB63-47C8-A383-E666F4C3C572}" type="datetime5">
              <a:rPr lang="zh-CN" altLang="en-US" smtClean="0"/>
              <a:t>2025/3/3</a:t>
            </a:fld>
            <a:endParaRPr lang="en-US" dirty="0"/>
          </a:p>
        </p:txBody>
      </p:sp>
      <p:sp>
        <p:nvSpPr>
          <p:cNvPr id="5" name="灯片编号占位符 4">
            <a:extLst>
              <a:ext uri="{FF2B5EF4-FFF2-40B4-BE49-F238E27FC236}">
                <a16:creationId xmlns:a16="http://schemas.microsoft.com/office/drawing/2014/main" id="{8FC1612E-796B-4550-BF83-E2D8474D232F}"/>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119</a:t>
            </a:fld>
            <a:endParaRPr lang="en-US" dirty="0"/>
          </a:p>
        </p:txBody>
      </p:sp>
    </p:spTree>
    <p:extLst>
      <p:ext uri="{BB962C8B-B14F-4D97-AF65-F5344CB8AC3E}">
        <p14:creationId xmlns:p14="http://schemas.microsoft.com/office/powerpoint/2010/main" val="2515515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FE4B9-A3CF-C2DC-2D72-2FB76728B9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050FB0-F189-0029-ECEB-9B90D2765D4B}"/>
              </a:ext>
            </a:extLst>
          </p:cNvPr>
          <p:cNvSpPr>
            <a:spLocks noGrp="1"/>
          </p:cNvSpPr>
          <p:nvPr>
            <p:ph type="title"/>
          </p:nvPr>
        </p:nvSpPr>
        <p:spPr>
          <a:xfrm>
            <a:off x="457200" y="2667000"/>
            <a:ext cx="8229600" cy="1143000"/>
          </a:xfrm>
        </p:spPr>
        <p:txBody>
          <a:bodyPr>
            <a:normAutofit/>
          </a:bodyPr>
          <a:lstStyle/>
          <a:p>
            <a:r>
              <a:rPr lang="zh-CN" altLang="en-US" b="1" dirty="0"/>
              <a:t>什么是计算机视觉？</a:t>
            </a:r>
            <a:endParaRPr lang="zh-CN" altLang="en-US" dirty="0"/>
          </a:p>
        </p:txBody>
      </p:sp>
      <p:sp>
        <p:nvSpPr>
          <p:cNvPr id="5" name="Slide Number Placeholder 4">
            <a:extLst>
              <a:ext uri="{FF2B5EF4-FFF2-40B4-BE49-F238E27FC236}">
                <a16:creationId xmlns:a16="http://schemas.microsoft.com/office/drawing/2014/main" id="{211DA08B-3740-CE6B-0A0D-21E4E2286D08}"/>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12</a:t>
            </a:fld>
            <a:endParaRPr lang="en-US" dirty="0"/>
          </a:p>
        </p:txBody>
      </p:sp>
    </p:spTree>
    <p:extLst>
      <p:ext uri="{BB962C8B-B14F-4D97-AF65-F5344CB8AC3E}">
        <p14:creationId xmlns:p14="http://schemas.microsoft.com/office/powerpoint/2010/main" val="32279107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1C41D-EC34-4E08-8BCF-8E1C13745225}"/>
              </a:ext>
            </a:extLst>
          </p:cNvPr>
          <p:cNvSpPr>
            <a:spLocks noGrp="1"/>
          </p:cNvSpPr>
          <p:nvPr>
            <p:ph type="title"/>
          </p:nvPr>
        </p:nvSpPr>
        <p:spPr/>
        <p:txBody>
          <a:bodyPr/>
          <a:lstStyle/>
          <a:p>
            <a:r>
              <a:rPr lang="zh-CN" altLang="en-US" dirty="0"/>
              <a:t>基础实验</a:t>
            </a:r>
            <a:r>
              <a:rPr lang="en-US" altLang="zh-CN" dirty="0"/>
              <a:t>1</a:t>
            </a:r>
            <a:endParaRPr lang="zh-CN" altLang="en-US" dirty="0"/>
          </a:p>
        </p:txBody>
      </p:sp>
      <p:sp>
        <p:nvSpPr>
          <p:cNvPr id="3" name="内容占位符 2">
            <a:extLst>
              <a:ext uri="{FF2B5EF4-FFF2-40B4-BE49-F238E27FC236}">
                <a16:creationId xmlns:a16="http://schemas.microsoft.com/office/drawing/2014/main" id="{6EBAC45F-C03A-43FE-B5D4-4A7ACC90753B}"/>
              </a:ext>
            </a:extLst>
          </p:cNvPr>
          <p:cNvSpPr>
            <a:spLocks noGrp="1"/>
          </p:cNvSpPr>
          <p:nvPr>
            <p:ph idx="1"/>
          </p:nvPr>
        </p:nvSpPr>
        <p:spPr/>
        <p:txBody>
          <a:bodyPr>
            <a:normAutofit/>
          </a:bodyPr>
          <a:lstStyle/>
          <a:p>
            <a:r>
              <a:rPr lang="en-US" altLang="zh-CN" sz="2800" dirty="0"/>
              <a:t>1. </a:t>
            </a:r>
            <a:r>
              <a:rPr lang="zh-CN" altLang="en-US" sz="2800" dirty="0"/>
              <a:t>熟悉</a:t>
            </a:r>
            <a:r>
              <a:rPr lang="en-US" altLang="zh-CN" sz="2800" dirty="0"/>
              <a:t>python</a:t>
            </a:r>
            <a:r>
              <a:rPr lang="zh-CN" altLang="en-US" sz="2800" dirty="0"/>
              <a:t>语言及对图像的基本操作</a:t>
            </a:r>
            <a:endParaRPr lang="en-US" altLang="zh-CN" sz="2800" dirty="0"/>
          </a:p>
          <a:p>
            <a:r>
              <a:rPr lang="en-US" altLang="zh-CN" sz="2800" dirty="0"/>
              <a:t>2. </a:t>
            </a:r>
            <a:r>
              <a:rPr lang="zh-CN" altLang="en-US" sz="2800" dirty="0"/>
              <a:t>提取图像</a:t>
            </a:r>
            <a:r>
              <a:rPr lang="en-US" altLang="zh-CN" sz="2800" dirty="0"/>
              <a:t>3</a:t>
            </a:r>
            <a:r>
              <a:rPr lang="zh-CN" altLang="en-US" sz="2800" dirty="0"/>
              <a:t>个通道信息（</a:t>
            </a:r>
            <a:r>
              <a:rPr lang="en-US" altLang="zh-CN" sz="2800" dirty="0"/>
              <a:t>red</a:t>
            </a:r>
            <a:r>
              <a:rPr lang="zh-CN" altLang="en-US" sz="2800" dirty="0"/>
              <a:t>，</a:t>
            </a:r>
            <a:r>
              <a:rPr lang="en-US" altLang="zh-CN" sz="2800" dirty="0"/>
              <a:t>green</a:t>
            </a:r>
            <a:r>
              <a:rPr lang="zh-CN" altLang="en-US" sz="2800" dirty="0"/>
              <a:t>，</a:t>
            </a:r>
            <a:r>
              <a:rPr lang="en-US" altLang="zh-CN" sz="2800" dirty="0"/>
              <a:t>blue</a:t>
            </a:r>
            <a:r>
              <a:rPr lang="zh-CN" altLang="en-US" sz="2800" dirty="0"/>
              <a:t>），并将图像显示出来；</a:t>
            </a:r>
            <a:endParaRPr lang="en-US" altLang="zh-CN" sz="2800" dirty="0"/>
          </a:p>
          <a:p>
            <a:r>
              <a:rPr lang="en-US" altLang="zh-CN" sz="2800" dirty="0"/>
              <a:t>3. </a:t>
            </a:r>
            <a:r>
              <a:rPr lang="zh-CN" altLang="en-US" sz="2800" dirty="0"/>
              <a:t>图像分割基础：</a:t>
            </a:r>
            <a:endParaRPr lang="en-US" altLang="zh-CN" sz="2800" dirty="0"/>
          </a:p>
          <a:p>
            <a:pPr lvl="1"/>
            <a:r>
              <a:rPr lang="zh-CN" altLang="en-US" sz="2400" dirty="0"/>
              <a:t>（</a:t>
            </a:r>
            <a:r>
              <a:rPr lang="en-US" altLang="zh-CN" sz="2400" dirty="0"/>
              <a:t>a</a:t>
            </a:r>
            <a:r>
              <a:rPr lang="zh-CN" altLang="en-US" sz="2400" dirty="0"/>
              <a:t>）将亮度</a:t>
            </a:r>
            <a:r>
              <a:rPr lang="en-US" altLang="zh-CN" sz="2400" dirty="0"/>
              <a:t>&gt;</a:t>
            </a:r>
            <a:r>
              <a:rPr lang="zh-CN" altLang="en-US" sz="2400" dirty="0"/>
              <a:t>某阈值的划分为前景，其余为背景</a:t>
            </a:r>
            <a:endParaRPr lang="en-US" altLang="zh-CN" sz="2400" dirty="0"/>
          </a:p>
          <a:p>
            <a:pPr lvl="1"/>
            <a:r>
              <a:rPr lang="zh-CN" altLang="en-US" sz="2400" dirty="0"/>
              <a:t>（</a:t>
            </a:r>
            <a:r>
              <a:rPr lang="en-US" altLang="zh-CN" sz="2400" dirty="0"/>
              <a:t>b</a:t>
            </a:r>
            <a:r>
              <a:rPr lang="zh-CN" altLang="en-US" sz="2400" dirty="0"/>
              <a:t>）使用</a:t>
            </a:r>
            <a:r>
              <a:rPr lang="en-US" altLang="zh-CN" sz="2400" dirty="0"/>
              <a:t>k-means</a:t>
            </a:r>
            <a:r>
              <a:rPr lang="zh-CN" altLang="en-US" sz="2400" dirty="0"/>
              <a:t>聚类方法对图像进行分割</a:t>
            </a:r>
          </a:p>
        </p:txBody>
      </p:sp>
      <p:sp>
        <p:nvSpPr>
          <p:cNvPr id="4" name="日期占位符 3">
            <a:extLst>
              <a:ext uri="{FF2B5EF4-FFF2-40B4-BE49-F238E27FC236}">
                <a16:creationId xmlns:a16="http://schemas.microsoft.com/office/drawing/2014/main" id="{CBED9545-6CD4-42B1-826E-599A4F0CC805}"/>
              </a:ext>
            </a:extLst>
          </p:cNvPr>
          <p:cNvSpPr>
            <a:spLocks noGrp="1"/>
          </p:cNvSpPr>
          <p:nvPr>
            <p:ph type="dt" sz="half" idx="4294967295"/>
          </p:nvPr>
        </p:nvSpPr>
        <p:spPr>
          <a:xfrm>
            <a:off x="7328098" y="6416675"/>
            <a:ext cx="1587302" cy="365125"/>
          </a:xfrm>
          <a:prstGeom prst="rect">
            <a:avLst/>
          </a:prstGeom>
        </p:spPr>
        <p:txBody>
          <a:bodyPr/>
          <a:lstStyle/>
          <a:p>
            <a:fld id="{89EF0108-7F46-4FE0-9B2C-5919908BC5FF}" type="datetime5">
              <a:rPr lang="zh-CN" altLang="en-US" smtClean="0"/>
              <a:t>2025/3/3</a:t>
            </a:fld>
            <a:endParaRPr lang="en-US" dirty="0"/>
          </a:p>
        </p:txBody>
      </p:sp>
      <p:sp>
        <p:nvSpPr>
          <p:cNvPr id="5" name="灯片编号占位符 4">
            <a:extLst>
              <a:ext uri="{FF2B5EF4-FFF2-40B4-BE49-F238E27FC236}">
                <a16:creationId xmlns:a16="http://schemas.microsoft.com/office/drawing/2014/main" id="{BB8BF348-DE76-4F09-9F50-7A2F5AB50E99}"/>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120</a:t>
            </a:fld>
            <a:endParaRPr lang="en-US" dirty="0"/>
          </a:p>
        </p:txBody>
      </p:sp>
      <p:sp>
        <p:nvSpPr>
          <p:cNvPr id="7" name="文本框 6">
            <a:extLst>
              <a:ext uri="{FF2B5EF4-FFF2-40B4-BE49-F238E27FC236}">
                <a16:creationId xmlns:a16="http://schemas.microsoft.com/office/drawing/2014/main" id="{1E266999-010B-4CEC-BDDB-0767F53BDBDE}"/>
              </a:ext>
            </a:extLst>
          </p:cNvPr>
          <p:cNvSpPr txBox="1"/>
          <p:nvPr/>
        </p:nvSpPr>
        <p:spPr>
          <a:xfrm>
            <a:off x="1250602" y="4593347"/>
            <a:ext cx="6642796" cy="1569660"/>
          </a:xfrm>
          <a:prstGeom prst="rect">
            <a:avLst/>
          </a:prstGeom>
          <a:noFill/>
          <a:ln>
            <a:solidFill>
              <a:srgbClr val="0000FF"/>
            </a:solidFill>
          </a:ln>
        </p:spPr>
        <p:txBody>
          <a:bodyPr wrap="square">
            <a:spAutoFit/>
          </a:bodyPr>
          <a:lstStyle/>
          <a:p>
            <a:r>
              <a:rPr lang="zh-CN" altLang="en-US" sz="2400" dirty="0"/>
              <a:t>计算机视觉顶级论文：</a:t>
            </a:r>
            <a:r>
              <a:rPr lang="zh-CN" altLang="en-US" sz="2400" dirty="0">
                <a:hlinkClick r:id="rId2"/>
              </a:rPr>
              <a:t>https://openaccess.thecvf.com/menu</a:t>
            </a:r>
            <a:endParaRPr lang="en-US" altLang="zh-CN" sz="2400" dirty="0"/>
          </a:p>
          <a:p>
            <a:r>
              <a:rPr lang="zh-CN" altLang="en-US" sz="2400" dirty="0"/>
              <a:t>计算机视觉基础视频：</a:t>
            </a:r>
            <a:endParaRPr lang="en-US" altLang="zh-CN" sz="2400" dirty="0"/>
          </a:p>
          <a:p>
            <a:r>
              <a:rPr lang="zh-CN" altLang="en-US" sz="2400" dirty="0">
                <a:hlinkClick r:id="rId3"/>
              </a:rPr>
              <a:t>https://fpcv.cs.columbia.edu/</a:t>
            </a:r>
            <a:endParaRPr lang="en-US" altLang="zh-CN" sz="2400" dirty="0"/>
          </a:p>
        </p:txBody>
      </p:sp>
    </p:spTree>
    <p:extLst>
      <p:ext uri="{BB962C8B-B14F-4D97-AF65-F5344CB8AC3E}">
        <p14:creationId xmlns:p14="http://schemas.microsoft.com/office/powerpoint/2010/main" val="684229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pic>
        <p:nvPicPr>
          <p:cNvPr id="9" name="图片 8">
            <a:extLst>
              <a:ext uri="{FF2B5EF4-FFF2-40B4-BE49-F238E27FC236}">
                <a16:creationId xmlns:a16="http://schemas.microsoft.com/office/drawing/2014/main" id="{72E5903B-81EE-47C1-B7F6-C6DBBA124E8E}"/>
              </a:ext>
            </a:extLst>
          </p:cNvPr>
          <p:cNvPicPr>
            <a:picLocks noChangeAspect="1"/>
          </p:cNvPicPr>
          <p:nvPr/>
        </p:nvPicPr>
        <p:blipFill>
          <a:blip r:embed="rId3"/>
          <a:stretch>
            <a:fillRect/>
          </a:stretch>
        </p:blipFill>
        <p:spPr>
          <a:xfrm>
            <a:off x="52387" y="2097135"/>
            <a:ext cx="5715000" cy="3654537"/>
          </a:xfrm>
          <a:prstGeom prst="rect">
            <a:avLst/>
          </a:prstGeom>
        </p:spPr>
      </p:pic>
      <p:sp>
        <p:nvSpPr>
          <p:cNvPr id="5" name="文本框 4">
            <a:extLst>
              <a:ext uri="{FF2B5EF4-FFF2-40B4-BE49-F238E27FC236}">
                <a16:creationId xmlns:a16="http://schemas.microsoft.com/office/drawing/2014/main" id="{ABB3AD16-F38C-4B99-82CF-FD2780F5119C}"/>
              </a:ext>
            </a:extLst>
          </p:cNvPr>
          <p:cNvSpPr txBox="1"/>
          <p:nvPr/>
        </p:nvSpPr>
        <p:spPr>
          <a:xfrm>
            <a:off x="1524000" y="1153914"/>
            <a:ext cx="5867400" cy="954107"/>
          </a:xfrm>
          <a:prstGeom prst="rect">
            <a:avLst/>
          </a:prstGeom>
          <a:noFill/>
        </p:spPr>
        <p:txBody>
          <a:bodyPr wrap="square">
            <a:spAutoFit/>
          </a:bodyPr>
          <a:lstStyle/>
          <a:p>
            <a:pPr algn="ctr"/>
            <a:r>
              <a:rPr lang="en-US" altLang="zh-CN" sz="2800" dirty="0"/>
              <a:t>Origins of computer vision</a:t>
            </a:r>
          </a:p>
          <a:p>
            <a:pPr algn="ctr"/>
            <a:r>
              <a:rPr lang="en-US" altLang="zh-CN" sz="2800" dirty="0"/>
              <a:t>(</a:t>
            </a:r>
            <a:r>
              <a:rPr lang="zh-CN" altLang="en-US" sz="2800" dirty="0"/>
              <a:t>起源</a:t>
            </a:r>
            <a:r>
              <a:rPr lang="en-US" altLang="zh-CN" sz="2800" dirty="0"/>
              <a:t>)</a:t>
            </a:r>
          </a:p>
        </p:txBody>
      </p:sp>
      <p:sp>
        <p:nvSpPr>
          <p:cNvPr id="7" name="文本框 6">
            <a:extLst>
              <a:ext uri="{FF2B5EF4-FFF2-40B4-BE49-F238E27FC236}">
                <a16:creationId xmlns:a16="http://schemas.microsoft.com/office/drawing/2014/main" id="{9C63B4AC-39E7-4F6B-8636-6A1501980942}"/>
              </a:ext>
            </a:extLst>
          </p:cNvPr>
          <p:cNvSpPr txBox="1"/>
          <p:nvPr/>
        </p:nvSpPr>
        <p:spPr>
          <a:xfrm>
            <a:off x="76200" y="5862935"/>
            <a:ext cx="5715000" cy="461665"/>
          </a:xfrm>
          <a:prstGeom prst="rect">
            <a:avLst/>
          </a:prstGeom>
          <a:noFill/>
        </p:spPr>
        <p:txBody>
          <a:bodyPr wrap="square">
            <a:spAutoFit/>
          </a:bodyPr>
          <a:lstStyle/>
          <a:p>
            <a:pPr algn="ctr"/>
            <a:r>
              <a:rPr lang="en-US" altLang="zh-CN" sz="2400" b="0" i="0" u="none" strike="noStrike" baseline="0" dirty="0">
                <a:highlight>
                  <a:srgbClr val="FFFF00"/>
                </a:highlight>
                <a:latin typeface="Calibri" panose="020F0502020204030204" pitchFamily="34" charset="0"/>
              </a:rPr>
              <a:t>MIT undergraduate summer project </a:t>
            </a:r>
            <a:r>
              <a:rPr lang="en-US" altLang="zh-CN" sz="2400" dirty="0">
                <a:highlight>
                  <a:srgbClr val="FFFF00"/>
                </a:highlight>
                <a:latin typeface="Calibri" panose="020F0502020204030204" pitchFamily="34" charset="0"/>
              </a:rPr>
              <a:t>(1966)</a:t>
            </a:r>
            <a:endParaRPr lang="zh-CN" altLang="en-US" sz="2400" dirty="0">
              <a:highlight>
                <a:srgbClr val="FFFF00"/>
              </a:highlight>
            </a:endParaRPr>
          </a:p>
        </p:txBody>
      </p:sp>
      <p:pic>
        <p:nvPicPr>
          <p:cNvPr id="13314" name="Picture 2">
            <a:extLst>
              <a:ext uri="{FF2B5EF4-FFF2-40B4-BE49-F238E27FC236}">
                <a16:creationId xmlns:a16="http://schemas.microsoft.com/office/drawing/2014/main" id="{246D557D-7CA0-43D3-8C48-33323E8B6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5616" y="4116923"/>
            <a:ext cx="3398384" cy="167427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MIT offers 4 free online courses for Python programmers | TechGig">
            <a:extLst>
              <a:ext uri="{FF2B5EF4-FFF2-40B4-BE49-F238E27FC236}">
                <a16:creationId xmlns:a16="http://schemas.microsoft.com/office/drawing/2014/main" id="{8AC7FF7D-2A42-4D27-B143-360EC84BBE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527" y="1752600"/>
            <a:ext cx="2999746" cy="1851819"/>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a:extLst>
              <a:ext uri="{FF2B5EF4-FFF2-40B4-BE49-F238E27FC236}">
                <a16:creationId xmlns:a16="http://schemas.microsoft.com/office/drawing/2014/main" id="{BC442687-BD89-4401-B894-053B574F4ECE}"/>
              </a:ext>
            </a:extLst>
          </p:cNvPr>
          <p:cNvSpPr>
            <a:spLocks noGrp="1"/>
          </p:cNvSpPr>
          <p:nvPr>
            <p:ph type="dt" sz="half" idx="4294967295"/>
          </p:nvPr>
        </p:nvSpPr>
        <p:spPr>
          <a:xfrm>
            <a:off x="7328098" y="6416675"/>
            <a:ext cx="1587302" cy="365125"/>
          </a:xfrm>
          <a:prstGeom prst="rect">
            <a:avLst/>
          </a:prstGeom>
        </p:spPr>
        <p:txBody>
          <a:bodyPr/>
          <a:lstStyle/>
          <a:p>
            <a:fld id="{C02C4724-32D8-48EB-ADD4-03283F80B920}" type="datetime5">
              <a:rPr lang="zh-CN" altLang="en-US" smtClean="0"/>
              <a:t>2025/3/3</a:t>
            </a:fld>
            <a:endParaRPr lang="en-US" dirty="0"/>
          </a:p>
        </p:txBody>
      </p:sp>
      <p:sp>
        <p:nvSpPr>
          <p:cNvPr id="4" name="灯片编号占位符 3">
            <a:extLst>
              <a:ext uri="{FF2B5EF4-FFF2-40B4-BE49-F238E27FC236}">
                <a16:creationId xmlns:a16="http://schemas.microsoft.com/office/drawing/2014/main" id="{A0051A7F-BFDA-49E3-9168-BC2629C14D5F}"/>
              </a:ext>
            </a:extLst>
          </p:cNvPr>
          <p:cNvSpPr>
            <a:spLocks noGrp="1"/>
          </p:cNvSpPr>
          <p:nvPr>
            <p:ph type="sldNum" sz="quarter" idx="12"/>
          </p:nvPr>
        </p:nvSpPr>
        <p:spPr/>
        <p:txBody>
          <a:bodyPr/>
          <a:lstStyle/>
          <a:p>
            <a:fld id="{CF7DC490-98B8-074B-BB30-37775A2447EF}" type="slidenum">
              <a:rPr lang="en-US" smtClean="0"/>
              <a:pPr/>
              <a:t>13</a:t>
            </a:fld>
            <a:endParaRPr lang="en-US" dirty="0"/>
          </a:p>
        </p:txBody>
      </p:sp>
    </p:spTree>
    <p:extLst>
      <p:ext uri="{BB962C8B-B14F-4D97-AF65-F5344CB8AC3E}">
        <p14:creationId xmlns:p14="http://schemas.microsoft.com/office/powerpoint/2010/main" val="1479153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sp>
        <p:nvSpPr>
          <p:cNvPr id="4" name="TextBox 5">
            <a:extLst>
              <a:ext uri="{FF2B5EF4-FFF2-40B4-BE49-F238E27FC236}">
                <a16:creationId xmlns:a16="http://schemas.microsoft.com/office/drawing/2014/main" id="{B804E3B6-F3EB-4EAB-9A72-C11B81D88AF4}"/>
              </a:ext>
            </a:extLst>
          </p:cNvPr>
          <p:cNvSpPr txBox="1"/>
          <p:nvPr/>
        </p:nvSpPr>
        <p:spPr>
          <a:xfrm>
            <a:off x="3638154" y="1941769"/>
            <a:ext cx="1957459" cy="523220"/>
          </a:xfrm>
          <a:prstGeom prst="rect">
            <a:avLst/>
          </a:prstGeom>
          <a:noFill/>
          <a:ln w="38100">
            <a:solidFill>
              <a:schemeClr val="tx2"/>
            </a:solidFill>
          </a:ln>
        </p:spPr>
        <p:txBody>
          <a:bodyPr wrap="none" rtlCol="0">
            <a:spAutoFit/>
          </a:bodyPr>
          <a:lstStyle/>
          <a:p>
            <a:r>
              <a:rPr lang="en-US" altLang="zh-CN" sz="2800" dirty="0"/>
              <a:t>RGB </a:t>
            </a:r>
            <a:r>
              <a:rPr lang="zh-CN" altLang="en-US" sz="2800" dirty="0"/>
              <a:t>传感器</a:t>
            </a:r>
            <a:endParaRPr lang="en-US" sz="2800" dirty="0"/>
          </a:p>
        </p:txBody>
      </p:sp>
      <p:pic>
        <p:nvPicPr>
          <p:cNvPr id="1028" name="Picture 4" descr="RGB色彩传感器工作原理及应用方案分析-消费电子-与非网">
            <a:extLst>
              <a:ext uri="{FF2B5EF4-FFF2-40B4-BE49-F238E27FC236}">
                <a16:creationId xmlns:a16="http://schemas.microsoft.com/office/drawing/2014/main" id="{5610B6DF-6683-4A6A-939E-621CA5B5B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322" y="2464989"/>
            <a:ext cx="5538980" cy="22900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S Sensor基础知识之sensor种类和成像原理- 大大通">
            <a:extLst>
              <a:ext uri="{FF2B5EF4-FFF2-40B4-BE49-F238E27FC236}">
                <a16:creationId xmlns:a16="http://schemas.microsoft.com/office/drawing/2014/main" id="{4510B0AC-9902-455A-B6EF-F8F1971D1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041012"/>
            <a:ext cx="3861871" cy="1378588"/>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a:extLst>
              <a:ext uri="{FF2B5EF4-FFF2-40B4-BE49-F238E27FC236}">
                <a16:creationId xmlns:a16="http://schemas.microsoft.com/office/drawing/2014/main" id="{FE42871D-7375-4025-8E65-EF776DC7921D}"/>
              </a:ext>
            </a:extLst>
          </p:cNvPr>
          <p:cNvSpPr>
            <a:spLocks noGrp="1"/>
          </p:cNvSpPr>
          <p:nvPr>
            <p:ph type="dt" sz="half" idx="4294967295"/>
          </p:nvPr>
        </p:nvSpPr>
        <p:spPr>
          <a:xfrm>
            <a:off x="7328098" y="6416675"/>
            <a:ext cx="1587302" cy="365125"/>
          </a:xfrm>
          <a:prstGeom prst="rect">
            <a:avLst/>
          </a:prstGeom>
        </p:spPr>
        <p:txBody>
          <a:bodyPr/>
          <a:lstStyle/>
          <a:p>
            <a:fld id="{454A9A9E-997A-4EBD-8746-792845342604}" type="datetime5">
              <a:rPr lang="zh-CN" altLang="en-US" smtClean="0"/>
              <a:t>2025/3/3</a:t>
            </a:fld>
            <a:endParaRPr lang="en-US" dirty="0"/>
          </a:p>
        </p:txBody>
      </p:sp>
      <p:sp>
        <p:nvSpPr>
          <p:cNvPr id="5" name="灯片编号占位符 4">
            <a:extLst>
              <a:ext uri="{FF2B5EF4-FFF2-40B4-BE49-F238E27FC236}">
                <a16:creationId xmlns:a16="http://schemas.microsoft.com/office/drawing/2014/main" id="{225F34A0-7F98-4B72-88C4-CD3DE2B2F74A}"/>
              </a:ext>
            </a:extLst>
          </p:cNvPr>
          <p:cNvSpPr>
            <a:spLocks noGrp="1"/>
          </p:cNvSpPr>
          <p:nvPr>
            <p:ph type="sldNum" sz="quarter" idx="12"/>
          </p:nvPr>
        </p:nvSpPr>
        <p:spPr/>
        <p:txBody>
          <a:bodyPr/>
          <a:lstStyle/>
          <a:p>
            <a:fld id="{CF7DC490-98B8-074B-BB30-37775A2447EF}" type="slidenum">
              <a:rPr lang="en-US" smtClean="0"/>
              <a:pPr/>
              <a:t>14</a:t>
            </a:fld>
            <a:endParaRPr lang="en-US" dirty="0"/>
          </a:p>
        </p:txBody>
      </p:sp>
    </p:spTree>
    <p:extLst>
      <p:ext uri="{BB962C8B-B14F-4D97-AF65-F5344CB8AC3E}">
        <p14:creationId xmlns:p14="http://schemas.microsoft.com/office/powerpoint/2010/main" val="44010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pic>
        <p:nvPicPr>
          <p:cNvPr id="15364" name="Picture 4" descr="32篇论文、7大事业群，这是腾讯在斯德哥尔摩的AI之夜-阿里云开发者社区">
            <a:extLst>
              <a:ext uri="{FF2B5EF4-FFF2-40B4-BE49-F238E27FC236}">
                <a16:creationId xmlns:a16="http://schemas.microsoft.com/office/drawing/2014/main" id="{C7B805A5-6EA1-4DCD-A52C-A6454471B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 y="1273629"/>
            <a:ext cx="8562975" cy="4438650"/>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a:extLst>
              <a:ext uri="{FF2B5EF4-FFF2-40B4-BE49-F238E27FC236}">
                <a16:creationId xmlns:a16="http://schemas.microsoft.com/office/drawing/2014/main" id="{ED8E5A59-48C5-47C8-BAC7-5A5ADF3488A4}"/>
              </a:ext>
            </a:extLst>
          </p:cNvPr>
          <p:cNvSpPr>
            <a:spLocks noGrp="1"/>
          </p:cNvSpPr>
          <p:nvPr>
            <p:ph type="dt" sz="half" idx="4294967295"/>
          </p:nvPr>
        </p:nvSpPr>
        <p:spPr>
          <a:xfrm>
            <a:off x="7328098" y="6416675"/>
            <a:ext cx="1587302" cy="365125"/>
          </a:xfrm>
          <a:prstGeom prst="rect">
            <a:avLst/>
          </a:prstGeom>
        </p:spPr>
        <p:txBody>
          <a:bodyPr/>
          <a:lstStyle/>
          <a:p>
            <a:fld id="{7F66A8D0-C943-4537-BA35-9A09F11A1C1A}" type="datetime5">
              <a:rPr lang="zh-CN" altLang="en-US" smtClean="0"/>
              <a:t>2025/3/3</a:t>
            </a:fld>
            <a:endParaRPr lang="en-US" dirty="0"/>
          </a:p>
        </p:txBody>
      </p:sp>
      <p:sp>
        <p:nvSpPr>
          <p:cNvPr id="4" name="灯片编号占位符 3">
            <a:extLst>
              <a:ext uri="{FF2B5EF4-FFF2-40B4-BE49-F238E27FC236}">
                <a16:creationId xmlns:a16="http://schemas.microsoft.com/office/drawing/2014/main" id="{D09ED361-7A54-4A08-A6D4-548CD41DADB6}"/>
              </a:ext>
            </a:extLst>
          </p:cNvPr>
          <p:cNvSpPr>
            <a:spLocks noGrp="1"/>
          </p:cNvSpPr>
          <p:nvPr>
            <p:ph type="sldNum" sz="quarter" idx="12"/>
          </p:nvPr>
        </p:nvSpPr>
        <p:spPr/>
        <p:txBody>
          <a:bodyPr/>
          <a:lstStyle/>
          <a:p>
            <a:fld id="{CF7DC490-98B8-074B-BB30-37775A2447EF}" type="slidenum">
              <a:rPr lang="en-US" smtClean="0"/>
              <a:pPr/>
              <a:t>15</a:t>
            </a:fld>
            <a:endParaRPr lang="en-US" dirty="0"/>
          </a:p>
        </p:txBody>
      </p:sp>
    </p:spTree>
    <p:extLst>
      <p:ext uri="{BB962C8B-B14F-4D97-AF65-F5344CB8AC3E}">
        <p14:creationId xmlns:p14="http://schemas.microsoft.com/office/powerpoint/2010/main" val="1107494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pic>
        <p:nvPicPr>
          <p:cNvPr id="6" name="图片 5">
            <a:extLst>
              <a:ext uri="{FF2B5EF4-FFF2-40B4-BE49-F238E27FC236}">
                <a16:creationId xmlns:a16="http://schemas.microsoft.com/office/drawing/2014/main" id="{F9EB445A-A3F5-42C8-A693-CCE402D519CE}"/>
              </a:ext>
            </a:extLst>
          </p:cNvPr>
          <p:cNvPicPr>
            <a:picLocks noChangeAspect="1"/>
          </p:cNvPicPr>
          <p:nvPr/>
        </p:nvPicPr>
        <p:blipFill>
          <a:blip r:embed="rId3"/>
          <a:stretch>
            <a:fillRect/>
          </a:stretch>
        </p:blipFill>
        <p:spPr>
          <a:xfrm>
            <a:off x="990600" y="2465900"/>
            <a:ext cx="6781800" cy="2840599"/>
          </a:xfrm>
          <a:prstGeom prst="rect">
            <a:avLst/>
          </a:prstGeom>
        </p:spPr>
      </p:pic>
      <p:sp>
        <p:nvSpPr>
          <p:cNvPr id="7" name="TextBox 5">
            <a:extLst>
              <a:ext uri="{FF2B5EF4-FFF2-40B4-BE49-F238E27FC236}">
                <a16:creationId xmlns:a16="http://schemas.microsoft.com/office/drawing/2014/main" id="{B3A277F3-923B-42E7-9A11-6887E04B54EE}"/>
              </a:ext>
            </a:extLst>
          </p:cNvPr>
          <p:cNvSpPr txBox="1"/>
          <p:nvPr/>
        </p:nvSpPr>
        <p:spPr>
          <a:xfrm>
            <a:off x="1594134" y="5774987"/>
            <a:ext cx="5574731" cy="461665"/>
          </a:xfrm>
          <a:prstGeom prst="rect">
            <a:avLst/>
          </a:prstGeom>
          <a:noFill/>
          <a:ln w="38100">
            <a:solidFill>
              <a:schemeClr val="bg1"/>
            </a:solidFill>
          </a:ln>
        </p:spPr>
        <p:txBody>
          <a:bodyPr wrap="none" rtlCol="0">
            <a:spAutoFit/>
          </a:bodyPr>
          <a:lstStyle/>
          <a:p>
            <a:r>
              <a:rPr lang="en-US" altLang="zh-CN" sz="2400" dirty="0"/>
              <a:t>《</a:t>
            </a:r>
            <a:r>
              <a:rPr lang="en-US" sz="2400" dirty="0"/>
              <a:t>IEEE T</a:t>
            </a:r>
            <a:r>
              <a:rPr lang="en-US" altLang="zh-CN" sz="2400" dirty="0"/>
              <a:t>ransactions on </a:t>
            </a:r>
            <a:r>
              <a:rPr lang="en-US" sz="2400" dirty="0"/>
              <a:t>Image Processing</a:t>
            </a:r>
            <a:r>
              <a:rPr lang="en-US" altLang="zh-CN" sz="2400" dirty="0"/>
              <a:t>》</a:t>
            </a:r>
            <a:endParaRPr lang="en-US" sz="2400" dirty="0"/>
          </a:p>
        </p:txBody>
      </p:sp>
      <p:sp>
        <p:nvSpPr>
          <p:cNvPr id="8" name="文本框 7">
            <a:extLst>
              <a:ext uri="{FF2B5EF4-FFF2-40B4-BE49-F238E27FC236}">
                <a16:creationId xmlns:a16="http://schemas.microsoft.com/office/drawing/2014/main" id="{C6D39B38-22EF-4206-AF15-37C7D9EC51EF}"/>
              </a:ext>
            </a:extLst>
          </p:cNvPr>
          <p:cNvSpPr txBox="1"/>
          <p:nvPr/>
        </p:nvSpPr>
        <p:spPr>
          <a:xfrm>
            <a:off x="0" y="1467216"/>
            <a:ext cx="9144000" cy="523220"/>
          </a:xfrm>
          <a:prstGeom prst="rect">
            <a:avLst/>
          </a:prstGeom>
          <a:noFill/>
        </p:spPr>
        <p:txBody>
          <a:bodyPr wrap="square">
            <a:spAutoFit/>
          </a:bodyPr>
          <a:lstStyle/>
          <a:p>
            <a:pPr algn="ctr"/>
            <a:r>
              <a:rPr lang="zh-CN" altLang="en-US" sz="2800" b="1" dirty="0">
                <a:solidFill>
                  <a:srgbClr val="FF0000"/>
                </a:solidFill>
              </a:rPr>
              <a:t>底层图像处理</a:t>
            </a:r>
            <a:endParaRPr lang="en-US" altLang="zh-CN" sz="2800" b="1" dirty="0">
              <a:solidFill>
                <a:srgbClr val="FF0000"/>
              </a:solidFill>
            </a:endParaRPr>
          </a:p>
        </p:txBody>
      </p:sp>
      <p:sp>
        <p:nvSpPr>
          <p:cNvPr id="3" name="日期占位符 2">
            <a:extLst>
              <a:ext uri="{FF2B5EF4-FFF2-40B4-BE49-F238E27FC236}">
                <a16:creationId xmlns:a16="http://schemas.microsoft.com/office/drawing/2014/main" id="{254FF275-3019-43DD-906D-663A6DF19DD5}"/>
              </a:ext>
            </a:extLst>
          </p:cNvPr>
          <p:cNvSpPr>
            <a:spLocks noGrp="1"/>
          </p:cNvSpPr>
          <p:nvPr>
            <p:ph type="dt" sz="half" idx="4294967295"/>
          </p:nvPr>
        </p:nvSpPr>
        <p:spPr>
          <a:xfrm>
            <a:off x="7328098" y="6416675"/>
            <a:ext cx="1587302" cy="365125"/>
          </a:xfrm>
          <a:prstGeom prst="rect">
            <a:avLst/>
          </a:prstGeom>
        </p:spPr>
        <p:txBody>
          <a:bodyPr/>
          <a:lstStyle/>
          <a:p>
            <a:fld id="{B91C81AB-BED0-4F90-A5C3-D8BCA921734E}" type="datetime5">
              <a:rPr lang="zh-CN" altLang="en-US" smtClean="0"/>
              <a:t>2025/3/3</a:t>
            </a:fld>
            <a:endParaRPr lang="en-US" dirty="0"/>
          </a:p>
        </p:txBody>
      </p:sp>
      <p:sp>
        <p:nvSpPr>
          <p:cNvPr id="4" name="灯片编号占位符 3">
            <a:extLst>
              <a:ext uri="{FF2B5EF4-FFF2-40B4-BE49-F238E27FC236}">
                <a16:creationId xmlns:a16="http://schemas.microsoft.com/office/drawing/2014/main" id="{17DC710E-F24A-4DF4-A98E-83EE0CBAE1EE}"/>
              </a:ext>
            </a:extLst>
          </p:cNvPr>
          <p:cNvSpPr>
            <a:spLocks noGrp="1"/>
          </p:cNvSpPr>
          <p:nvPr>
            <p:ph type="sldNum" sz="quarter" idx="12"/>
          </p:nvPr>
        </p:nvSpPr>
        <p:spPr/>
        <p:txBody>
          <a:bodyPr/>
          <a:lstStyle/>
          <a:p>
            <a:fld id="{CF7DC490-98B8-074B-BB30-37775A2447EF}" type="slidenum">
              <a:rPr lang="en-US" smtClean="0"/>
              <a:pPr/>
              <a:t>16</a:t>
            </a:fld>
            <a:endParaRPr lang="en-US" dirty="0"/>
          </a:p>
        </p:txBody>
      </p:sp>
    </p:spTree>
    <p:extLst>
      <p:ext uri="{BB962C8B-B14F-4D97-AF65-F5344CB8AC3E}">
        <p14:creationId xmlns:p14="http://schemas.microsoft.com/office/powerpoint/2010/main" val="2959076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sp>
        <p:nvSpPr>
          <p:cNvPr id="7" name="TextBox 5">
            <a:extLst>
              <a:ext uri="{FF2B5EF4-FFF2-40B4-BE49-F238E27FC236}">
                <a16:creationId xmlns:a16="http://schemas.microsoft.com/office/drawing/2014/main" id="{B3A277F3-923B-42E7-9A11-6887E04B54EE}"/>
              </a:ext>
            </a:extLst>
          </p:cNvPr>
          <p:cNvSpPr txBox="1"/>
          <p:nvPr/>
        </p:nvSpPr>
        <p:spPr>
          <a:xfrm>
            <a:off x="1594134" y="5774987"/>
            <a:ext cx="5574731" cy="461665"/>
          </a:xfrm>
          <a:prstGeom prst="rect">
            <a:avLst/>
          </a:prstGeom>
          <a:noFill/>
          <a:ln w="38100">
            <a:solidFill>
              <a:schemeClr val="bg1"/>
            </a:solidFill>
          </a:ln>
        </p:spPr>
        <p:txBody>
          <a:bodyPr wrap="none" rtlCol="0">
            <a:spAutoFit/>
          </a:bodyPr>
          <a:lstStyle/>
          <a:p>
            <a:r>
              <a:rPr lang="en-US" altLang="zh-CN" sz="2400" dirty="0"/>
              <a:t>《</a:t>
            </a:r>
            <a:r>
              <a:rPr lang="en-US" sz="2400" dirty="0"/>
              <a:t>IEEE T</a:t>
            </a:r>
            <a:r>
              <a:rPr lang="en-US" altLang="zh-CN" sz="2400" dirty="0"/>
              <a:t>ransactions on </a:t>
            </a:r>
            <a:r>
              <a:rPr lang="en-US" sz="2400" dirty="0"/>
              <a:t>Image Processing</a:t>
            </a:r>
            <a:r>
              <a:rPr lang="en-US" altLang="zh-CN" sz="2400" dirty="0"/>
              <a:t>》</a:t>
            </a:r>
            <a:endParaRPr lang="en-US" sz="2400" dirty="0"/>
          </a:p>
        </p:txBody>
      </p:sp>
      <p:sp>
        <p:nvSpPr>
          <p:cNvPr id="8" name="文本框 7">
            <a:extLst>
              <a:ext uri="{FF2B5EF4-FFF2-40B4-BE49-F238E27FC236}">
                <a16:creationId xmlns:a16="http://schemas.microsoft.com/office/drawing/2014/main" id="{C6D39B38-22EF-4206-AF15-37C7D9EC51EF}"/>
              </a:ext>
            </a:extLst>
          </p:cNvPr>
          <p:cNvSpPr txBox="1"/>
          <p:nvPr/>
        </p:nvSpPr>
        <p:spPr>
          <a:xfrm>
            <a:off x="0" y="1143000"/>
            <a:ext cx="9144000" cy="523220"/>
          </a:xfrm>
          <a:prstGeom prst="rect">
            <a:avLst/>
          </a:prstGeom>
          <a:noFill/>
        </p:spPr>
        <p:txBody>
          <a:bodyPr wrap="square">
            <a:spAutoFit/>
          </a:bodyPr>
          <a:lstStyle/>
          <a:p>
            <a:pPr algn="ctr"/>
            <a:r>
              <a:rPr lang="zh-CN" altLang="en-US" sz="2800" b="1" dirty="0">
                <a:solidFill>
                  <a:srgbClr val="FF0000"/>
                </a:solidFill>
              </a:rPr>
              <a:t>底层图像处理</a:t>
            </a:r>
            <a:endParaRPr lang="en-US" altLang="zh-CN" sz="2800" b="1" dirty="0">
              <a:solidFill>
                <a:srgbClr val="FF0000"/>
              </a:solidFill>
            </a:endParaRPr>
          </a:p>
        </p:txBody>
      </p:sp>
      <p:pic>
        <p:nvPicPr>
          <p:cNvPr id="9220" name="Picture 4" descr="可以实现高倍率超分辨率! PULSE，一种全新的超分辨率方法| AI-SCHOLAR | AI：（人工智能）文章和技术信息媒体">
            <a:extLst>
              <a:ext uri="{FF2B5EF4-FFF2-40B4-BE49-F238E27FC236}">
                <a16:creationId xmlns:a16="http://schemas.microsoft.com/office/drawing/2014/main" id="{925B34F4-195E-4AF0-9841-CABA353F0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9144000" cy="3875087"/>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a:extLst>
              <a:ext uri="{FF2B5EF4-FFF2-40B4-BE49-F238E27FC236}">
                <a16:creationId xmlns:a16="http://schemas.microsoft.com/office/drawing/2014/main" id="{9E664F7D-BD6F-4149-BEBC-37DE1AF14167}"/>
              </a:ext>
            </a:extLst>
          </p:cNvPr>
          <p:cNvSpPr>
            <a:spLocks noGrp="1"/>
          </p:cNvSpPr>
          <p:nvPr>
            <p:ph type="dt" sz="half" idx="4294967295"/>
          </p:nvPr>
        </p:nvSpPr>
        <p:spPr>
          <a:xfrm>
            <a:off x="7328098" y="6416675"/>
            <a:ext cx="1587302" cy="365125"/>
          </a:xfrm>
          <a:prstGeom prst="rect">
            <a:avLst/>
          </a:prstGeom>
        </p:spPr>
        <p:txBody>
          <a:bodyPr/>
          <a:lstStyle/>
          <a:p>
            <a:fld id="{2F204001-2DE9-4422-97F6-B033438195F8}" type="datetime5">
              <a:rPr lang="zh-CN" altLang="en-US" smtClean="0"/>
              <a:t>2025/3/3</a:t>
            </a:fld>
            <a:endParaRPr lang="en-US" dirty="0"/>
          </a:p>
        </p:txBody>
      </p:sp>
      <p:sp>
        <p:nvSpPr>
          <p:cNvPr id="4" name="灯片编号占位符 3">
            <a:extLst>
              <a:ext uri="{FF2B5EF4-FFF2-40B4-BE49-F238E27FC236}">
                <a16:creationId xmlns:a16="http://schemas.microsoft.com/office/drawing/2014/main" id="{FE693AC8-D421-4A8D-9D68-8F7E60E2C675}"/>
              </a:ext>
            </a:extLst>
          </p:cNvPr>
          <p:cNvSpPr>
            <a:spLocks noGrp="1"/>
          </p:cNvSpPr>
          <p:nvPr>
            <p:ph type="sldNum" sz="quarter" idx="12"/>
          </p:nvPr>
        </p:nvSpPr>
        <p:spPr/>
        <p:txBody>
          <a:bodyPr/>
          <a:lstStyle/>
          <a:p>
            <a:fld id="{CF7DC490-98B8-074B-BB30-37775A2447EF}" type="slidenum">
              <a:rPr lang="en-US" smtClean="0"/>
              <a:pPr/>
              <a:t>17</a:t>
            </a:fld>
            <a:endParaRPr lang="en-US" dirty="0"/>
          </a:p>
        </p:txBody>
      </p:sp>
    </p:spTree>
    <p:extLst>
      <p:ext uri="{BB962C8B-B14F-4D97-AF65-F5344CB8AC3E}">
        <p14:creationId xmlns:p14="http://schemas.microsoft.com/office/powerpoint/2010/main" val="3581142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pic>
        <p:nvPicPr>
          <p:cNvPr id="1028" name="Picture 4">
            <a:extLst>
              <a:ext uri="{FF2B5EF4-FFF2-40B4-BE49-F238E27FC236}">
                <a16:creationId xmlns:a16="http://schemas.microsoft.com/office/drawing/2014/main" id="{B78C2573-E51F-4382-88E1-6F24F74C3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92616"/>
            <a:ext cx="6371908"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0E1108-0333-4C6A-BBC7-FED9ED80809B}"/>
              </a:ext>
            </a:extLst>
          </p:cNvPr>
          <p:cNvSpPr txBox="1"/>
          <p:nvPr/>
        </p:nvSpPr>
        <p:spPr>
          <a:xfrm>
            <a:off x="1295400" y="5774987"/>
            <a:ext cx="7150227" cy="461665"/>
          </a:xfrm>
          <a:prstGeom prst="rect">
            <a:avLst/>
          </a:prstGeom>
          <a:noFill/>
          <a:ln w="38100">
            <a:solidFill>
              <a:schemeClr val="bg1"/>
            </a:solidFill>
          </a:ln>
        </p:spPr>
        <p:txBody>
          <a:bodyPr wrap="none" rtlCol="0">
            <a:spAutoFit/>
          </a:bodyPr>
          <a:lstStyle/>
          <a:p>
            <a:r>
              <a:rPr lang="en-US" altLang="zh-CN" sz="2400" dirty="0"/>
              <a:t>《Pattern Recognition》《</a:t>
            </a:r>
            <a:r>
              <a:rPr lang="en-US" sz="2400" dirty="0"/>
              <a:t>IEEE T</a:t>
            </a:r>
            <a:r>
              <a:rPr lang="en-US" altLang="zh-CN" sz="2400" dirty="0"/>
              <a:t>ransactions on </a:t>
            </a:r>
            <a:r>
              <a:rPr lang="en-US" sz="2400" dirty="0"/>
              <a:t>PAMI</a:t>
            </a:r>
            <a:r>
              <a:rPr lang="en-US" altLang="zh-CN" sz="2400" dirty="0"/>
              <a:t>》</a:t>
            </a:r>
            <a:endParaRPr lang="en-US" sz="2400" dirty="0"/>
          </a:p>
        </p:txBody>
      </p:sp>
      <p:sp>
        <p:nvSpPr>
          <p:cNvPr id="7" name="文本框 6">
            <a:extLst>
              <a:ext uri="{FF2B5EF4-FFF2-40B4-BE49-F238E27FC236}">
                <a16:creationId xmlns:a16="http://schemas.microsoft.com/office/drawing/2014/main" id="{25582F3E-5D9D-41B0-9C00-83956629D12E}"/>
              </a:ext>
            </a:extLst>
          </p:cNvPr>
          <p:cNvSpPr txBox="1"/>
          <p:nvPr/>
        </p:nvSpPr>
        <p:spPr>
          <a:xfrm>
            <a:off x="0" y="1467216"/>
            <a:ext cx="9144000" cy="523220"/>
          </a:xfrm>
          <a:prstGeom prst="rect">
            <a:avLst/>
          </a:prstGeom>
          <a:noFill/>
        </p:spPr>
        <p:txBody>
          <a:bodyPr wrap="square">
            <a:spAutoFit/>
          </a:bodyPr>
          <a:lstStyle/>
          <a:p>
            <a:pPr algn="ctr"/>
            <a:r>
              <a:rPr lang="zh-CN" altLang="en-US" sz="2800" b="1" dirty="0">
                <a:solidFill>
                  <a:srgbClr val="FF0000"/>
                </a:solidFill>
              </a:rPr>
              <a:t>中层图像处理：目标检测、识别</a:t>
            </a:r>
            <a:endParaRPr lang="en-US" altLang="zh-CN" sz="2800" b="1" dirty="0">
              <a:solidFill>
                <a:srgbClr val="FF0000"/>
              </a:solidFill>
            </a:endParaRPr>
          </a:p>
        </p:txBody>
      </p:sp>
      <p:sp>
        <p:nvSpPr>
          <p:cNvPr id="3" name="日期占位符 2">
            <a:extLst>
              <a:ext uri="{FF2B5EF4-FFF2-40B4-BE49-F238E27FC236}">
                <a16:creationId xmlns:a16="http://schemas.microsoft.com/office/drawing/2014/main" id="{958B872A-5220-4820-8C90-C573A54D2D98}"/>
              </a:ext>
            </a:extLst>
          </p:cNvPr>
          <p:cNvSpPr>
            <a:spLocks noGrp="1"/>
          </p:cNvSpPr>
          <p:nvPr>
            <p:ph type="dt" sz="half" idx="4294967295"/>
          </p:nvPr>
        </p:nvSpPr>
        <p:spPr>
          <a:xfrm>
            <a:off x="7328098" y="6416675"/>
            <a:ext cx="1587302" cy="365125"/>
          </a:xfrm>
          <a:prstGeom prst="rect">
            <a:avLst/>
          </a:prstGeom>
        </p:spPr>
        <p:txBody>
          <a:bodyPr/>
          <a:lstStyle/>
          <a:p>
            <a:fld id="{7BDF6D87-9A99-4D72-B4C3-5F16739C22A6}" type="datetime5">
              <a:rPr lang="zh-CN" altLang="en-US" smtClean="0"/>
              <a:t>2025/3/3</a:t>
            </a:fld>
            <a:endParaRPr lang="en-US" dirty="0"/>
          </a:p>
        </p:txBody>
      </p:sp>
      <p:sp>
        <p:nvSpPr>
          <p:cNvPr id="4" name="灯片编号占位符 3">
            <a:extLst>
              <a:ext uri="{FF2B5EF4-FFF2-40B4-BE49-F238E27FC236}">
                <a16:creationId xmlns:a16="http://schemas.microsoft.com/office/drawing/2014/main" id="{96DE5D5C-B176-4040-B064-CF35AF254F43}"/>
              </a:ext>
            </a:extLst>
          </p:cNvPr>
          <p:cNvSpPr>
            <a:spLocks noGrp="1"/>
          </p:cNvSpPr>
          <p:nvPr>
            <p:ph type="sldNum" sz="quarter" idx="12"/>
          </p:nvPr>
        </p:nvSpPr>
        <p:spPr/>
        <p:txBody>
          <a:bodyPr/>
          <a:lstStyle/>
          <a:p>
            <a:fld id="{CF7DC490-98B8-074B-BB30-37775A2447EF}" type="slidenum">
              <a:rPr lang="en-US" smtClean="0"/>
              <a:pPr/>
              <a:t>18</a:t>
            </a:fld>
            <a:endParaRPr lang="en-US" dirty="0"/>
          </a:p>
        </p:txBody>
      </p:sp>
    </p:spTree>
    <p:extLst>
      <p:ext uri="{BB962C8B-B14F-4D97-AF65-F5344CB8AC3E}">
        <p14:creationId xmlns:p14="http://schemas.microsoft.com/office/powerpoint/2010/main" val="353027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sp>
        <p:nvSpPr>
          <p:cNvPr id="7" name="文本框 6">
            <a:extLst>
              <a:ext uri="{FF2B5EF4-FFF2-40B4-BE49-F238E27FC236}">
                <a16:creationId xmlns:a16="http://schemas.microsoft.com/office/drawing/2014/main" id="{25582F3E-5D9D-41B0-9C00-83956629D12E}"/>
              </a:ext>
            </a:extLst>
          </p:cNvPr>
          <p:cNvSpPr txBox="1"/>
          <p:nvPr/>
        </p:nvSpPr>
        <p:spPr>
          <a:xfrm>
            <a:off x="0" y="1467216"/>
            <a:ext cx="9144000" cy="523220"/>
          </a:xfrm>
          <a:prstGeom prst="rect">
            <a:avLst/>
          </a:prstGeom>
          <a:noFill/>
        </p:spPr>
        <p:txBody>
          <a:bodyPr wrap="square">
            <a:spAutoFit/>
          </a:bodyPr>
          <a:lstStyle/>
          <a:p>
            <a:pPr algn="ctr"/>
            <a:r>
              <a:rPr lang="zh-CN" altLang="en-US" sz="2800" b="1" dirty="0">
                <a:solidFill>
                  <a:srgbClr val="FF0000"/>
                </a:solidFill>
              </a:rPr>
              <a:t>高层视觉：图像语义描述生成</a:t>
            </a:r>
            <a:endParaRPr lang="en-US" altLang="zh-CN" sz="2800" b="1" dirty="0">
              <a:solidFill>
                <a:srgbClr val="FF0000"/>
              </a:solidFill>
            </a:endParaRPr>
          </a:p>
        </p:txBody>
      </p:sp>
      <p:sp>
        <p:nvSpPr>
          <p:cNvPr id="3" name="日期占位符 2">
            <a:extLst>
              <a:ext uri="{FF2B5EF4-FFF2-40B4-BE49-F238E27FC236}">
                <a16:creationId xmlns:a16="http://schemas.microsoft.com/office/drawing/2014/main" id="{B782C764-A9AF-4713-B234-D474F4414BC1}"/>
              </a:ext>
            </a:extLst>
          </p:cNvPr>
          <p:cNvSpPr>
            <a:spLocks noGrp="1"/>
          </p:cNvSpPr>
          <p:nvPr>
            <p:ph type="dt" sz="half" idx="4294967295"/>
          </p:nvPr>
        </p:nvSpPr>
        <p:spPr>
          <a:xfrm>
            <a:off x="7328098" y="6416675"/>
            <a:ext cx="1587302" cy="365125"/>
          </a:xfrm>
          <a:prstGeom prst="rect">
            <a:avLst/>
          </a:prstGeom>
        </p:spPr>
        <p:txBody>
          <a:bodyPr/>
          <a:lstStyle/>
          <a:p>
            <a:fld id="{1BAE2A11-06BE-499E-8FDD-F052EEECFA5D}" type="datetime5">
              <a:rPr lang="zh-CN" altLang="en-US" smtClean="0"/>
              <a:t>2025/3/3</a:t>
            </a:fld>
            <a:endParaRPr lang="en-US" dirty="0"/>
          </a:p>
        </p:txBody>
      </p:sp>
      <p:sp>
        <p:nvSpPr>
          <p:cNvPr id="4" name="灯片编号占位符 3">
            <a:extLst>
              <a:ext uri="{FF2B5EF4-FFF2-40B4-BE49-F238E27FC236}">
                <a16:creationId xmlns:a16="http://schemas.microsoft.com/office/drawing/2014/main" id="{DC8E621A-97E8-424C-BE73-C4004D5E985A}"/>
              </a:ext>
            </a:extLst>
          </p:cNvPr>
          <p:cNvSpPr>
            <a:spLocks noGrp="1"/>
          </p:cNvSpPr>
          <p:nvPr>
            <p:ph type="sldNum" sz="quarter" idx="12"/>
          </p:nvPr>
        </p:nvSpPr>
        <p:spPr/>
        <p:txBody>
          <a:bodyPr/>
          <a:lstStyle/>
          <a:p>
            <a:fld id="{CF7DC490-98B8-074B-BB30-37775A2447EF}" type="slidenum">
              <a:rPr lang="en-US" smtClean="0"/>
              <a:pPr/>
              <a:t>19</a:t>
            </a:fld>
            <a:endParaRPr lang="en-US" dirty="0"/>
          </a:p>
        </p:txBody>
      </p:sp>
      <p:pic>
        <p:nvPicPr>
          <p:cNvPr id="1028" name="Picture 4" descr="图像描述生成研究进展">
            <a:extLst>
              <a:ext uri="{FF2B5EF4-FFF2-40B4-BE49-F238E27FC236}">
                <a16:creationId xmlns:a16="http://schemas.microsoft.com/office/drawing/2014/main" id="{AEF9B467-A968-49EA-B3DC-89EB2C95B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411848"/>
            <a:ext cx="7010400" cy="243781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D0ACBD6-18B2-4676-9DF7-E1B864E7E774}"/>
              </a:ext>
            </a:extLst>
          </p:cNvPr>
          <p:cNvSpPr txBox="1"/>
          <p:nvPr/>
        </p:nvSpPr>
        <p:spPr>
          <a:xfrm>
            <a:off x="180975" y="5399943"/>
            <a:ext cx="8810625" cy="584775"/>
          </a:xfrm>
          <a:prstGeom prst="rect">
            <a:avLst/>
          </a:prstGeom>
          <a:noFill/>
        </p:spPr>
        <p:txBody>
          <a:bodyPr wrap="square">
            <a:spAutoFit/>
          </a:bodyPr>
          <a:lstStyle/>
          <a:p>
            <a:r>
              <a:rPr lang="zh-CN" altLang="en-US" sz="1600" dirty="0"/>
              <a:t>Li Zhixin, Wei Haiyang, Zhang Canlong, Ma Huifang, Shi Zhongzhi. Research Progress on Image Captioning[J]. Journal of Computer Research and Development, 2021</a:t>
            </a:r>
          </a:p>
        </p:txBody>
      </p:sp>
    </p:spTree>
    <p:extLst>
      <p:ext uri="{BB962C8B-B14F-4D97-AF65-F5344CB8AC3E}">
        <p14:creationId xmlns:p14="http://schemas.microsoft.com/office/powerpoint/2010/main" val="4107098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a:t>考核与评价</a:t>
            </a:r>
            <a:endParaRPr lang="zh-CN" altLang="en-US" b="1" dirty="0"/>
          </a:p>
        </p:txBody>
      </p:sp>
      <p:sp>
        <p:nvSpPr>
          <p:cNvPr id="4" name="Date Placeholder 3"/>
          <p:cNvSpPr>
            <a:spLocks noGrp="1"/>
          </p:cNvSpPr>
          <p:nvPr>
            <p:ph type="dt" sz="half" idx="4294967295"/>
          </p:nvPr>
        </p:nvSpPr>
        <p:spPr>
          <a:xfrm>
            <a:off x="7328098" y="6416675"/>
            <a:ext cx="1587302" cy="365125"/>
          </a:xfrm>
          <a:prstGeom prst="rect">
            <a:avLst/>
          </a:prstGeom>
        </p:spPr>
        <p:txBody>
          <a:bodyPr/>
          <a:lstStyle/>
          <a:p>
            <a:fld id="{070B74E5-3602-4747-A306-D99683406EDD}" type="datetime5">
              <a:rPr lang="zh-CN" altLang="en-US" smtClean="0"/>
              <a:t>2025/3/3</a:t>
            </a:fld>
            <a:endParaRPr lang="en-US" dirty="0"/>
          </a:p>
        </p:txBody>
      </p:sp>
      <p:sp>
        <p:nvSpPr>
          <p:cNvPr id="5" name="Slide Number Placeholder 4"/>
          <p:cNvSpPr>
            <a:spLocks noGrp="1"/>
          </p:cNvSpPr>
          <p:nvPr>
            <p:ph type="sldNum" sz="quarter" idx="12"/>
          </p:nvPr>
        </p:nvSpPr>
        <p:spPr>
          <a:xfrm>
            <a:off x="6477000" y="6423025"/>
            <a:ext cx="1003300" cy="365125"/>
          </a:xfrm>
          <a:prstGeom prst="rect">
            <a:avLst/>
          </a:prstGeom>
        </p:spPr>
        <p:txBody>
          <a:bodyPr/>
          <a:lstStyle/>
          <a:p>
            <a:fld id="{CF7DC490-98B8-074B-BB30-37775A2447EF}" type="slidenum">
              <a:rPr lang="en-US" smtClean="0"/>
              <a:pPr/>
              <a:t>2</a:t>
            </a:fld>
            <a:endParaRPr lang="en-US" dirty="0"/>
          </a:p>
        </p:txBody>
      </p:sp>
      <p:sp>
        <p:nvSpPr>
          <p:cNvPr id="14" name="文本框 13">
            <a:extLst>
              <a:ext uri="{FF2B5EF4-FFF2-40B4-BE49-F238E27FC236}">
                <a16:creationId xmlns:a16="http://schemas.microsoft.com/office/drawing/2014/main" id="{4297033A-6A0E-4841-9516-A6652817D5CB}"/>
              </a:ext>
            </a:extLst>
          </p:cNvPr>
          <p:cNvSpPr txBox="1"/>
          <p:nvPr/>
        </p:nvSpPr>
        <p:spPr>
          <a:xfrm>
            <a:off x="457200" y="1388455"/>
            <a:ext cx="8229600" cy="4991751"/>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zh-CN" sz="2400" b="1" kern="10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平时成绩占</a:t>
            </a:r>
            <a:r>
              <a:rPr lang="en-US" altLang="zh-CN" sz="2400" b="1" kern="10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20%</a:t>
            </a:r>
            <a:r>
              <a:rPr lang="zh-CN" altLang="zh-CN" sz="2400" b="1" kern="10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：作业、</a:t>
            </a:r>
            <a:r>
              <a:rPr lang="zh-CN" altLang="en-US" sz="2400" b="1" kern="100" dirty="0">
                <a:solidFill>
                  <a:srgbClr val="0000FF"/>
                </a:solidFill>
                <a:latin typeface="宋体" panose="02010600030101010101" pitchFamily="2" charset="-122"/>
                <a:ea typeface="宋体" panose="02010600030101010101" pitchFamily="2" charset="-122"/>
                <a:cs typeface="Times New Roman" panose="02020603050405020304" pitchFamily="18" charset="0"/>
              </a:rPr>
              <a:t>课堂</a:t>
            </a:r>
            <a:r>
              <a:rPr lang="zh-CN" altLang="zh-CN" sz="2400" b="1" kern="10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2400" b="1" kern="10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endParaRPr>
          </a:p>
          <a:p>
            <a:pPr marL="914400" lvl="1" indent="-457200">
              <a:lnSpc>
                <a:spcPct val="150000"/>
              </a:lnSpc>
              <a:buFont typeface="Wingdings" panose="05000000000000000000" pitchFamily="2" charset="2"/>
              <a:buChar char="ü"/>
            </a:pPr>
            <a:r>
              <a:rPr lang="zh-CN" altLang="en-US" sz="2400" b="1" kern="100" dirty="0">
                <a:solidFill>
                  <a:srgbClr val="E61020"/>
                </a:solidFill>
                <a:latin typeface="宋体" panose="02010600030101010101" pitchFamily="2" charset="-122"/>
                <a:ea typeface="宋体" panose="02010600030101010101" pitchFamily="2" charset="-122"/>
                <a:cs typeface="Times New Roman" panose="02020603050405020304" pitchFamily="18" charset="0"/>
              </a:rPr>
              <a:t>阅读文献</a:t>
            </a:r>
            <a:r>
              <a:rPr lang="zh-CN" altLang="en-US" sz="2400" b="1" kern="100" dirty="0">
                <a:latin typeface="宋体" panose="02010600030101010101" pitchFamily="2" charset="-122"/>
                <a:ea typeface="宋体" panose="02010600030101010101" pitchFamily="2" charset="-122"/>
                <a:cs typeface="Times New Roman" panose="02020603050405020304" pitchFamily="18" charset="0"/>
              </a:rPr>
              <a:t>：至少</a:t>
            </a:r>
            <a:r>
              <a:rPr lang="en-US" altLang="zh-CN" sz="2400" b="1" kern="100" dirty="0">
                <a:latin typeface="宋体" panose="02010600030101010101" pitchFamily="2" charset="-122"/>
                <a:ea typeface="宋体" panose="02010600030101010101" pitchFamily="2" charset="-122"/>
                <a:cs typeface="Times New Roman" panose="02020603050405020304" pitchFamily="18" charset="0"/>
              </a:rPr>
              <a:t>1</a:t>
            </a:r>
            <a:r>
              <a:rPr lang="zh-CN" altLang="en-US" sz="2400" b="1" kern="100" dirty="0">
                <a:latin typeface="宋体" panose="02010600030101010101" pitchFamily="2" charset="-122"/>
                <a:ea typeface="宋体" panose="02010600030101010101" pitchFamily="2" charset="-122"/>
                <a:cs typeface="Times New Roman" panose="02020603050405020304" pitchFamily="18" charset="0"/>
              </a:rPr>
              <a:t>篇计算机视觉相关文献，并总结其主要创新与不足，进行改进展望；</a:t>
            </a:r>
            <a:r>
              <a:rPr lang="en-US" altLang="zh-CN" sz="2400" b="1" kern="100" dirty="0">
                <a:latin typeface="宋体" panose="02010600030101010101" pitchFamily="2" charset="-122"/>
                <a:ea typeface="宋体" panose="02010600030101010101" pitchFamily="2" charset="-122"/>
                <a:cs typeface="Times New Roman" panose="02020603050405020304" pitchFamily="18" charset="0"/>
              </a:rPr>
              <a:t>【1</a:t>
            </a:r>
            <a:r>
              <a:rPr lang="zh-CN" altLang="en-US" sz="2400" b="1" kern="100" dirty="0">
                <a:latin typeface="宋体" panose="02010600030101010101" pitchFamily="2" charset="-122"/>
                <a:ea typeface="宋体" panose="02010600030101010101" pitchFamily="2" charset="-122"/>
                <a:cs typeface="Times New Roman" panose="02020603050405020304" pitchFamily="18" charset="0"/>
              </a:rPr>
              <a:t>页</a:t>
            </a:r>
            <a:r>
              <a:rPr lang="en-US" altLang="zh-CN" sz="2400" b="1" kern="100" dirty="0">
                <a:latin typeface="宋体" panose="02010600030101010101" pitchFamily="2" charset="-122"/>
                <a:ea typeface="宋体" panose="02010600030101010101" pitchFamily="2" charset="-122"/>
                <a:cs typeface="Times New Roman" panose="02020603050405020304" pitchFamily="18" charset="0"/>
              </a:rPr>
              <a:t>word】</a:t>
            </a:r>
          </a:p>
          <a:p>
            <a:pPr marL="914400" lvl="1" indent="-457200">
              <a:lnSpc>
                <a:spcPct val="150000"/>
              </a:lnSpc>
              <a:buFont typeface="Wingdings" panose="05000000000000000000" pitchFamily="2" charset="2"/>
              <a:buChar char="ü"/>
            </a:pPr>
            <a:r>
              <a:rPr lang="zh-CN" altLang="en-US" sz="2400" b="1"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实验作业</a:t>
            </a:r>
            <a:endParaRPr lang="zh-CN" altLang="zh-CN" sz="2400" kern="100" dirty="0">
              <a:effectLst/>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zh-CN" sz="2400" b="1" kern="10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实验与课程设计：</a:t>
            </a:r>
            <a:r>
              <a:rPr lang="en-US" altLang="zh-CN" sz="2400" b="1" kern="10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80%</a:t>
            </a:r>
            <a:r>
              <a:rPr lang="zh-CN" altLang="en-US" sz="2400" b="1" kern="100" dirty="0">
                <a:solidFill>
                  <a:srgbClr val="0000FF"/>
                </a:solidFill>
                <a:latin typeface="宋体" panose="02010600030101010101" pitchFamily="2" charset="-122"/>
                <a:ea typeface="宋体" panose="02010600030101010101" pitchFamily="2" charset="-122"/>
                <a:cs typeface="Times New Roman" panose="02020603050405020304" pitchFamily="18" charset="0"/>
              </a:rPr>
              <a:t> </a:t>
            </a:r>
            <a:endParaRPr lang="en-US" altLang="zh-CN" sz="2400" b="1" kern="100" dirty="0">
              <a:solidFill>
                <a:srgbClr val="0000FF"/>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lnSpc>
                <a:spcPct val="150000"/>
              </a:lnSpc>
              <a:buFont typeface="Wingdings" panose="05000000000000000000" pitchFamily="2" charset="2"/>
              <a:buChar char="ü"/>
            </a:pPr>
            <a:r>
              <a:rPr lang="zh-CN" altLang="en-US" sz="2400" b="1" kern="100" dirty="0">
                <a:solidFill>
                  <a:srgbClr val="E61020"/>
                </a:solidFill>
                <a:latin typeface="宋体" panose="02010600030101010101" pitchFamily="2" charset="-122"/>
                <a:ea typeface="宋体" panose="02010600030101010101" pitchFamily="2" charset="-122"/>
                <a:cs typeface="Times New Roman" panose="02020603050405020304" pitchFamily="18" charset="0"/>
              </a:rPr>
              <a:t>改进一个经典工作：</a:t>
            </a:r>
            <a:r>
              <a:rPr lang="zh-CN" altLang="en-US" sz="2400" b="1" kern="100" dirty="0">
                <a:latin typeface="宋体" panose="02010600030101010101" pitchFamily="2" charset="-122"/>
                <a:ea typeface="宋体" panose="02010600030101010101" pitchFamily="2" charset="-122"/>
                <a:cs typeface="Times New Roman" panose="02020603050405020304" pitchFamily="18" charset="0"/>
              </a:rPr>
              <a:t>结合阅读文献（最好基于文献阅读），实现一个微型视觉功能</a:t>
            </a:r>
            <a:r>
              <a:rPr lang="en-US" altLang="zh-CN" sz="2400" b="1" kern="100" dirty="0">
                <a:latin typeface="宋体" panose="02010600030101010101" pitchFamily="2" charset="-122"/>
                <a:ea typeface="宋体" panose="02010600030101010101" pitchFamily="2" charset="-122"/>
                <a:cs typeface="Times New Roman" panose="02020603050405020304" pitchFamily="18" charset="0"/>
              </a:rPr>
              <a:t>Demo</a:t>
            </a:r>
            <a:r>
              <a:rPr lang="zh-CN" altLang="en-US" sz="2400" b="1" kern="100" dirty="0">
                <a:latin typeface="宋体" panose="02010600030101010101" pitchFamily="2" charset="-122"/>
                <a:ea typeface="宋体" panose="02010600030101010101" pitchFamily="2" charset="-122"/>
                <a:cs typeface="Times New Roman" panose="02020603050405020304" pitchFamily="18" charset="0"/>
              </a:rPr>
              <a:t>：标明自己的思考和改进之处。</a:t>
            </a:r>
            <a:endParaRPr lang="en-US" altLang="zh-CN" sz="2400" b="1" kern="100" dirty="0">
              <a:latin typeface="宋体" panose="02010600030101010101" pitchFamily="2" charset="-122"/>
              <a:ea typeface="宋体" panose="02010600030101010101" pitchFamily="2" charset="-122"/>
              <a:cs typeface="Times New Roman" panose="02020603050405020304" pitchFamily="18" charset="0"/>
            </a:endParaRPr>
          </a:p>
          <a:p>
            <a:pPr marL="800100" lvl="1" indent="-342900">
              <a:lnSpc>
                <a:spcPct val="150000"/>
              </a:lnSpc>
              <a:buFont typeface="Wingdings" panose="05000000000000000000" pitchFamily="2" charset="2"/>
              <a:buChar char="ü"/>
            </a:pPr>
            <a:r>
              <a:rPr lang="en-US" altLang="zh-CN" sz="2400" b="1" kern="100" dirty="0">
                <a:effectLst/>
                <a:latin typeface="宋体" panose="02010600030101010101" pitchFamily="2" charset="-122"/>
                <a:ea typeface="宋体" panose="02010600030101010101" pitchFamily="2" charset="-122"/>
                <a:cs typeface="Times New Roman" panose="02020603050405020304" pitchFamily="18" charset="0"/>
              </a:rPr>
              <a:t>3-5</a:t>
            </a:r>
            <a:r>
              <a:rPr lang="zh-CN" altLang="en-US" sz="2400" b="1" kern="100" dirty="0">
                <a:effectLst/>
                <a:latin typeface="宋体" panose="02010600030101010101" pitchFamily="2" charset="-122"/>
                <a:ea typeface="宋体" panose="02010600030101010101" pitchFamily="2" charset="-122"/>
                <a:cs typeface="Times New Roman" panose="02020603050405020304" pitchFamily="18" charset="0"/>
              </a:rPr>
              <a:t>页</a:t>
            </a:r>
            <a:r>
              <a:rPr lang="en-US" altLang="zh-CN" sz="2400" b="1" kern="100" dirty="0">
                <a:effectLst/>
                <a:latin typeface="宋体" panose="02010600030101010101" pitchFamily="2" charset="-122"/>
                <a:ea typeface="宋体" panose="02010600030101010101" pitchFamily="2" charset="-122"/>
                <a:cs typeface="Times New Roman" panose="02020603050405020304" pitchFamily="18" charset="0"/>
              </a:rPr>
              <a:t>PPT</a:t>
            </a:r>
            <a:r>
              <a:rPr lang="zh-CN" altLang="en-US" sz="2400" b="1" kern="100" dirty="0">
                <a:latin typeface="宋体" panose="02010600030101010101" pitchFamily="2" charset="-122"/>
                <a:ea typeface="宋体" panose="02010600030101010101" pitchFamily="2" charset="-122"/>
                <a:cs typeface="Times New Roman" panose="02020603050405020304" pitchFamily="18" charset="0"/>
              </a:rPr>
              <a:t>，强调改进之处</a:t>
            </a:r>
            <a:endParaRPr lang="zh-CN" altLang="zh-CN" sz="24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03694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F57EAAF-A4D8-4299-9799-205CF28B4C44}"/>
              </a:ext>
            </a:extLst>
          </p:cNvPr>
          <p:cNvSpPr>
            <a:spLocks noGrp="1"/>
          </p:cNvSpPr>
          <p:nvPr>
            <p:ph type="title"/>
          </p:nvPr>
        </p:nvSpPr>
        <p:spPr>
          <a:xfrm>
            <a:off x="457200" y="274638"/>
            <a:ext cx="8229600" cy="1143000"/>
          </a:xfrm>
        </p:spPr>
        <p:txBody>
          <a:bodyPr>
            <a:normAutofit/>
          </a:bodyPr>
          <a:lstStyle/>
          <a:p>
            <a:r>
              <a:rPr lang="en-US" altLang="zh-CN" sz="3600" dirty="0"/>
              <a:t>What is computer vision?</a:t>
            </a:r>
            <a:endParaRPr lang="en-US" sz="3600" dirty="0"/>
          </a:p>
        </p:txBody>
      </p:sp>
      <p:sp>
        <p:nvSpPr>
          <p:cNvPr id="6" name="文本框 5">
            <a:extLst>
              <a:ext uri="{FF2B5EF4-FFF2-40B4-BE49-F238E27FC236}">
                <a16:creationId xmlns:a16="http://schemas.microsoft.com/office/drawing/2014/main" id="{B4BD634E-273F-49EF-8D0E-966E86EA80F5}"/>
              </a:ext>
            </a:extLst>
          </p:cNvPr>
          <p:cNvSpPr txBox="1"/>
          <p:nvPr/>
        </p:nvSpPr>
        <p:spPr>
          <a:xfrm>
            <a:off x="0" y="1467216"/>
            <a:ext cx="9144000" cy="523220"/>
          </a:xfrm>
          <a:prstGeom prst="rect">
            <a:avLst/>
          </a:prstGeom>
          <a:noFill/>
        </p:spPr>
        <p:txBody>
          <a:bodyPr wrap="square">
            <a:spAutoFit/>
          </a:bodyPr>
          <a:lstStyle/>
          <a:p>
            <a:pPr algn="ctr"/>
            <a:r>
              <a:rPr lang="zh-CN" altLang="en-US" sz="2800" b="1" dirty="0">
                <a:solidFill>
                  <a:srgbClr val="FF0000"/>
                </a:solidFill>
              </a:rPr>
              <a:t>高层视觉：视频语义描述生成</a:t>
            </a:r>
            <a:endParaRPr lang="en-US" altLang="zh-CN" sz="2800" b="1" dirty="0">
              <a:solidFill>
                <a:srgbClr val="FF0000"/>
              </a:solidFill>
            </a:endParaRPr>
          </a:p>
        </p:txBody>
      </p:sp>
      <p:sp>
        <p:nvSpPr>
          <p:cNvPr id="3" name="日期占位符 2">
            <a:extLst>
              <a:ext uri="{FF2B5EF4-FFF2-40B4-BE49-F238E27FC236}">
                <a16:creationId xmlns:a16="http://schemas.microsoft.com/office/drawing/2014/main" id="{1D4C3BBA-D93C-4C11-B867-78D6590E2F06}"/>
              </a:ext>
            </a:extLst>
          </p:cNvPr>
          <p:cNvSpPr>
            <a:spLocks noGrp="1"/>
          </p:cNvSpPr>
          <p:nvPr>
            <p:ph type="dt" sz="half" idx="4294967295"/>
          </p:nvPr>
        </p:nvSpPr>
        <p:spPr>
          <a:xfrm>
            <a:off x="7328098" y="6416675"/>
            <a:ext cx="1587302" cy="365125"/>
          </a:xfrm>
          <a:prstGeom prst="rect">
            <a:avLst/>
          </a:prstGeom>
        </p:spPr>
        <p:txBody>
          <a:bodyPr/>
          <a:lstStyle/>
          <a:p>
            <a:fld id="{527FA774-1D11-44E0-BD90-9FAAF3590432}" type="datetime5">
              <a:rPr lang="zh-CN" altLang="en-US" smtClean="0"/>
              <a:t>2025/3/3</a:t>
            </a:fld>
            <a:endParaRPr lang="en-US" dirty="0"/>
          </a:p>
        </p:txBody>
      </p:sp>
      <p:sp>
        <p:nvSpPr>
          <p:cNvPr id="4" name="灯片编号占位符 3">
            <a:extLst>
              <a:ext uri="{FF2B5EF4-FFF2-40B4-BE49-F238E27FC236}">
                <a16:creationId xmlns:a16="http://schemas.microsoft.com/office/drawing/2014/main" id="{D3BB9CB8-C71D-42C5-8270-3BADE698B0CE}"/>
              </a:ext>
            </a:extLst>
          </p:cNvPr>
          <p:cNvSpPr>
            <a:spLocks noGrp="1"/>
          </p:cNvSpPr>
          <p:nvPr>
            <p:ph type="sldNum" sz="quarter" idx="12"/>
          </p:nvPr>
        </p:nvSpPr>
        <p:spPr/>
        <p:txBody>
          <a:bodyPr/>
          <a:lstStyle/>
          <a:p>
            <a:fld id="{CF7DC490-98B8-074B-BB30-37775A2447EF}" type="slidenum">
              <a:rPr lang="en-US" smtClean="0"/>
              <a:pPr/>
              <a:t>20</a:t>
            </a:fld>
            <a:endParaRPr lang="en-US" dirty="0"/>
          </a:p>
        </p:txBody>
      </p:sp>
      <p:pic>
        <p:nvPicPr>
          <p:cNvPr id="1026" name="Picture 2" descr="VaTEX(Video and TEXt)数据集介绍">
            <a:extLst>
              <a:ext uri="{FF2B5EF4-FFF2-40B4-BE49-F238E27FC236}">
                <a16:creationId xmlns:a16="http://schemas.microsoft.com/office/drawing/2014/main" id="{FC851754-5EC6-4587-AD99-2293E5F4C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9584"/>
            <a:ext cx="9144000" cy="326072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4D5492D-0B08-4ABE-954D-F5102B4A0C8B}"/>
              </a:ext>
            </a:extLst>
          </p:cNvPr>
          <p:cNvSpPr txBox="1"/>
          <p:nvPr/>
        </p:nvSpPr>
        <p:spPr>
          <a:xfrm>
            <a:off x="1166814" y="5549457"/>
            <a:ext cx="7519986" cy="646331"/>
          </a:xfrm>
          <a:prstGeom prst="rect">
            <a:avLst/>
          </a:prstGeom>
          <a:noFill/>
        </p:spPr>
        <p:txBody>
          <a:bodyPr wrap="square">
            <a:spAutoFit/>
          </a:bodyPr>
          <a:lstStyle/>
          <a:p>
            <a:r>
              <a:rPr lang="en-US" altLang="zh-CN" dirty="0"/>
              <a:t>VATEX: A Large-Scale, High-Quality Multilingual Dataset for Video-and-Language Research.</a:t>
            </a:r>
            <a:r>
              <a:rPr lang="zh-CN" altLang="en-US" dirty="0"/>
              <a:t> </a:t>
            </a:r>
            <a:r>
              <a:rPr lang="zh-CN" altLang="en-US" i="1" u="sng" dirty="0">
                <a:solidFill>
                  <a:schemeClr val="accent5"/>
                </a:solidFill>
              </a:rPr>
              <a:t>https://arxiv.org/pdf/1904.03493v2</a:t>
            </a:r>
          </a:p>
        </p:txBody>
      </p:sp>
    </p:spTree>
    <p:extLst>
      <p:ext uri="{BB962C8B-B14F-4D97-AF65-F5344CB8AC3E}">
        <p14:creationId xmlns:p14="http://schemas.microsoft.com/office/powerpoint/2010/main" val="4145447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sp>
        <p:nvSpPr>
          <p:cNvPr id="4" name="文本框 3">
            <a:extLst>
              <a:ext uri="{FF2B5EF4-FFF2-40B4-BE49-F238E27FC236}">
                <a16:creationId xmlns:a16="http://schemas.microsoft.com/office/drawing/2014/main" id="{A1BA3BC9-CBDA-40CD-B094-A6E0B779EF2E}"/>
              </a:ext>
            </a:extLst>
          </p:cNvPr>
          <p:cNvSpPr txBox="1"/>
          <p:nvPr/>
        </p:nvSpPr>
        <p:spPr>
          <a:xfrm>
            <a:off x="571500" y="2318772"/>
            <a:ext cx="8001000" cy="2677656"/>
          </a:xfrm>
          <a:prstGeom prst="rect">
            <a:avLst/>
          </a:prstGeom>
          <a:noFill/>
          <a:ln w="19050">
            <a:solidFill>
              <a:schemeClr val="tx1"/>
            </a:solidFill>
          </a:ln>
        </p:spPr>
        <p:txBody>
          <a:bodyPr wrap="square">
            <a:spAutoFit/>
          </a:bodyPr>
          <a:lstStyle/>
          <a:p>
            <a:pPr algn="just"/>
            <a:r>
              <a:rPr lang="zh-CN" altLang="en-US" sz="2800" b="1" i="0" dirty="0">
                <a:solidFill>
                  <a:srgbClr val="FF0000"/>
                </a:solidFill>
                <a:effectLst/>
                <a:latin typeface="Arial" panose="020B0604020202020204" pitchFamily="34" charset="0"/>
              </a:rPr>
              <a:t>计算机视觉</a:t>
            </a:r>
            <a:r>
              <a:rPr lang="zh-CN" altLang="en-US" sz="2800" b="0" i="0" dirty="0">
                <a:solidFill>
                  <a:srgbClr val="FF0000"/>
                </a:solidFill>
                <a:effectLst/>
                <a:latin typeface="Arial" panose="020B0604020202020204" pitchFamily="34" charset="0"/>
              </a:rPr>
              <a:t>（</a:t>
            </a:r>
            <a:r>
              <a:rPr lang="en-US" altLang="zh-CN" sz="2800" b="0" i="0" dirty="0">
                <a:solidFill>
                  <a:srgbClr val="FF0000"/>
                </a:solidFill>
                <a:effectLst/>
                <a:latin typeface="Arial" panose="020B0604020202020204" pitchFamily="34" charset="0"/>
              </a:rPr>
              <a:t>Computer vision</a:t>
            </a:r>
            <a:r>
              <a:rPr lang="zh-CN" altLang="en-US" sz="2800" b="0" i="0" dirty="0">
                <a:solidFill>
                  <a:srgbClr val="FF0000"/>
                </a:solidFill>
                <a:effectLst/>
                <a:latin typeface="Arial" panose="020B0604020202020204" pitchFamily="34" charset="0"/>
              </a:rPr>
              <a:t>）</a:t>
            </a:r>
            <a:r>
              <a:rPr lang="zh-CN" altLang="en-US" sz="2800" b="0" i="0" dirty="0">
                <a:solidFill>
                  <a:srgbClr val="202122"/>
                </a:solidFill>
                <a:effectLst/>
                <a:latin typeface="Arial" panose="020B0604020202020204" pitchFamily="34" charset="0"/>
              </a:rPr>
              <a:t>是人工智能 </a:t>
            </a:r>
            <a:r>
              <a:rPr lang="en-US" altLang="zh-CN" sz="2800" b="0" i="0" dirty="0">
                <a:solidFill>
                  <a:srgbClr val="202122"/>
                </a:solidFill>
                <a:effectLst/>
                <a:latin typeface="Arial" panose="020B0604020202020204" pitchFamily="34" charset="0"/>
              </a:rPr>
              <a:t>(AI) </a:t>
            </a:r>
            <a:r>
              <a:rPr lang="zh-CN" altLang="en-US" sz="2800" b="0" i="0" dirty="0">
                <a:solidFill>
                  <a:srgbClr val="202122"/>
                </a:solidFill>
                <a:effectLst/>
                <a:latin typeface="Arial" panose="020B0604020202020204" pitchFamily="34" charset="0"/>
              </a:rPr>
              <a:t>的一个领域，是指让计算机和系统能够从图像、视频和其他视觉输入中获取有意义的信息，并根据该信息采取行动或提供建议。 如果说人工智能赋予计算机思考的能力，那么计算机视觉就是赋予发现、观察和理解的能力。</a:t>
            </a:r>
            <a:endParaRPr lang="zh-CN" altLang="en-US" sz="2800" dirty="0"/>
          </a:p>
        </p:txBody>
      </p:sp>
      <p:sp>
        <p:nvSpPr>
          <p:cNvPr id="3" name="日期占位符 2">
            <a:extLst>
              <a:ext uri="{FF2B5EF4-FFF2-40B4-BE49-F238E27FC236}">
                <a16:creationId xmlns:a16="http://schemas.microsoft.com/office/drawing/2014/main" id="{B0802968-C7EC-47E4-89EC-7CDF9BB2E583}"/>
              </a:ext>
            </a:extLst>
          </p:cNvPr>
          <p:cNvSpPr>
            <a:spLocks noGrp="1"/>
          </p:cNvSpPr>
          <p:nvPr>
            <p:ph type="dt" sz="half" idx="4294967295"/>
          </p:nvPr>
        </p:nvSpPr>
        <p:spPr>
          <a:xfrm>
            <a:off x="7328098" y="6416675"/>
            <a:ext cx="1587302" cy="365125"/>
          </a:xfrm>
          <a:prstGeom prst="rect">
            <a:avLst/>
          </a:prstGeom>
        </p:spPr>
        <p:txBody>
          <a:bodyPr/>
          <a:lstStyle/>
          <a:p>
            <a:fld id="{742DCAA6-8CC1-4FC5-BE0B-828F14042031}" type="datetime5">
              <a:rPr lang="zh-CN" altLang="en-US" smtClean="0"/>
              <a:t>2025/3/3</a:t>
            </a:fld>
            <a:endParaRPr lang="en-US" dirty="0"/>
          </a:p>
        </p:txBody>
      </p:sp>
      <p:sp>
        <p:nvSpPr>
          <p:cNvPr id="5" name="灯片编号占位符 4">
            <a:extLst>
              <a:ext uri="{FF2B5EF4-FFF2-40B4-BE49-F238E27FC236}">
                <a16:creationId xmlns:a16="http://schemas.microsoft.com/office/drawing/2014/main" id="{E269D735-75E6-4275-8F94-086DCEEB87BB}"/>
              </a:ext>
            </a:extLst>
          </p:cNvPr>
          <p:cNvSpPr>
            <a:spLocks noGrp="1"/>
          </p:cNvSpPr>
          <p:nvPr>
            <p:ph type="sldNum" sz="quarter" idx="12"/>
          </p:nvPr>
        </p:nvSpPr>
        <p:spPr/>
        <p:txBody>
          <a:bodyPr/>
          <a:lstStyle/>
          <a:p>
            <a:fld id="{CF7DC490-98B8-074B-BB30-37775A2447EF}" type="slidenum">
              <a:rPr lang="en-US" smtClean="0"/>
              <a:pPr/>
              <a:t>21</a:t>
            </a:fld>
            <a:endParaRPr lang="en-US" dirty="0"/>
          </a:p>
        </p:txBody>
      </p:sp>
    </p:spTree>
    <p:extLst>
      <p:ext uri="{BB962C8B-B14F-4D97-AF65-F5344CB8AC3E}">
        <p14:creationId xmlns:p14="http://schemas.microsoft.com/office/powerpoint/2010/main" val="2574880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sp>
        <p:nvSpPr>
          <p:cNvPr id="12" name="文本框 11">
            <a:extLst>
              <a:ext uri="{FF2B5EF4-FFF2-40B4-BE49-F238E27FC236}">
                <a16:creationId xmlns:a16="http://schemas.microsoft.com/office/drawing/2014/main" id="{1F7260B0-2188-4DA6-86AB-56C72B01B9B4}"/>
              </a:ext>
            </a:extLst>
          </p:cNvPr>
          <p:cNvSpPr txBox="1"/>
          <p:nvPr/>
        </p:nvSpPr>
        <p:spPr>
          <a:xfrm>
            <a:off x="990600" y="1600200"/>
            <a:ext cx="7023980" cy="4401205"/>
          </a:xfrm>
          <a:prstGeom prst="rect">
            <a:avLst/>
          </a:prstGeom>
          <a:noFill/>
          <a:ln w="19050">
            <a:solidFill>
              <a:schemeClr val="tx1"/>
            </a:solidFill>
          </a:ln>
        </p:spPr>
        <p:txBody>
          <a:bodyPr wrap="square">
            <a:spAutoFit/>
          </a:bodyPr>
          <a:lstStyle/>
          <a:p>
            <a:pPr algn="l">
              <a:buFont typeface="Arial" panose="020B0604020202020204" pitchFamily="34" charset="0"/>
              <a:buChar char="•"/>
            </a:pPr>
            <a:r>
              <a:rPr lang="zh-CN" altLang="en-US" sz="2800" b="1" i="0" dirty="0">
                <a:solidFill>
                  <a:srgbClr val="FF0000"/>
                </a:solidFill>
                <a:effectLst/>
                <a:latin typeface="Arial" panose="020B0604020202020204" pitchFamily="34" charset="0"/>
              </a:rPr>
              <a:t>图像获取</a:t>
            </a:r>
            <a:r>
              <a:rPr lang="zh-CN" altLang="en-US" sz="2800" b="1" i="0" dirty="0">
                <a:solidFill>
                  <a:srgbClr val="202122"/>
                </a:solidFill>
                <a:effectLst/>
                <a:latin typeface="Arial" panose="020B0604020202020204" pitchFamily="34" charset="0"/>
              </a:rPr>
              <a:t>：</a:t>
            </a:r>
            <a:r>
              <a:rPr lang="zh-CN" altLang="en-US" sz="2800" b="1" i="0" u="sng" dirty="0">
                <a:solidFill>
                  <a:srgbClr val="202122"/>
                </a:solidFill>
                <a:effectLst/>
                <a:latin typeface="Arial" panose="020B0604020202020204" pitchFamily="34" charset="0"/>
              </a:rPr>
              <a:t>一幅数字图像是由一个或多个图像传感器产生。</a:t>
            </a:r>
            <a:r>
              <a:rPr lang="zh-CN" altLang="en-US" sz="2800" b="0" i="0" dirty="0">
                <a:solidFill>
                  <a:srgbClr val="202122"/>
                </a:solidFill>
                <a:effectLst/>
                <a:latin typeface="Arial" panose="020B0604020202020204" pitchFamily="34" charset="0"/>
              </a:rPr>
              <a:t>这里的传感器可以是各种光敏摄像机，包括遥感设备，</a:t>
            </a:r>
            <a:r>
              <a:rPr lang="en-US" altLang="zh-CN" sz="2800" b="0" i="0" dirty="0">
                <a:solidFill>
                  <a:srgbClr val="202122"/>
                </a:solidFill>
                <a:effectLst/>
                <a:latin typeface="Arial" panose="020B0604020202020204" pitchFamily="34" charset="0"/>
              </a:rPr>
              <a:t>X</a:t>
            </a:r>
            <a:r>
              <a:rPr lang="zh-CN" altLang="en-US" sz="2800" b="0" i="0" dirty="0">
                <a:solidFill>
                  <a:srgbClr val="202122"/>
                </a:solidFill>
                <a:effectLst/>
                <a:latin typeface="Arial" panose="020B0604020202020204" pitchFamily="34" charset="0"/>
              </a:rPr>
              <a:t>射线断层摄影仪，雷达，超声波接收器等。取决于不同的传感器，产生的图片可以是普通的二维图像，三维图组或者一个图像序列。图片的像素值往往对应于光在一个或多个光谱段上的强度（灰度图或彩色图），但也可以是相关的各种物理数据，如声波，电磁波或</a:t>
            </a:r>
            <a:r>
              <a:rPr lang="zh-CN" altLang="en-US" sz="2800" b="0" i="0" u="none" strike="noStrike" dirty="0">
                <a:solidFill>
                  <a:srgbClr val="0645AD"/>
                </a:solidFill>
                <a:effectLst/>
                <a:latin typeface="Arial" panose="020B0604020202020204" pitchFamily="34" charset="0"/>
                <a:hlinkClick r:id="rId2" tooltip="核磁共振"/>
              </a:rPr>
              <a:t>核磁共振</a:t>
            </a:r>
            <a:r>
              <a:rPr lang="zh-CN" altLang="en-US" sz="2800" b="0" i="0" dirty="0">
                <a:solidFill>
                  <a:srgbClr val="202122"/>
                </a:solidFill>
                <a:effectLst/>
                <a:latin typeface="Arial" panose="020B0604020202020204" pitchFamily="34" charset="0"/>
              </a:rPr>
              <a:t>的深度，吸收度或反射度。</a:t>
            </a:r>
          </a:p>
        </p:txBody>
      </p:sp>
      <p:sp>
        <p:nvSpPr>
          <p:cNvPr id="3" name="日期占位符 2">
            <a:extLst>
              <a:ext uri="{FF2B5EF4-FFF2-40B4-BE49-F238E27FC236}">
                <a16:creationId xmlns:a16="http://schemas.microsoft.com/office/drawing/2014/main" id="{3AF32CDC-0430-4D63-B7B5-CBA65E8DDDF9}"/>
              </a:ext>
            </a:extLst>
          </p:cNvPr>
          <p:cNvSpPr>
            <a:spLocks noGrp="1"/>
          </p:cNvSpPr>
          <p:nvPr>
            <p:ph type="dt" sz="half" idx="4294967295"/>
          </p:nvPr>
        </p:nvSpPr>
        <p:spPr>
          <a:xfrm>
            <a:off x="7328098" y="6416675"/>
            <a:ext cx="1587302" cy="365125"/>
          </a:xfrm>
          <a:prstGeom prst="rect">
            <a:avLst/>
          </a:prstGeom>
        </p:spPr>
        <p:txBody>
          <a:bodyPr/>
          <a:lstStyle/>
          <a:p>
            <a:fld id="{68FB6145-C42B-4C53-9BCF-E080436114B0}" type="datetime5">
              <a:rPr lang="zh-CN" altLang="en-US" smtClean="0"/>
              <a:t>2025/3/3</a:t>
            </a:fld>
            <a:endParaRPr lang="en-US" dirty="0"/>
          </a:p>
        </p:txBody>
      </p:sp>
      <p:sp>
        <p:nvSpPr>
          <p:cNvPr id="4" name="灯片编号占位符 3">
            <a:extLst>
              <a:ext uri="{FF2B5EF4-FFF2-40B4-BE49-F238E27FC236}">
                <a16:creationId xmlns:a16="http://schemas.microsoft.com/office/drawing/2014/main" id="{12E78906-9B7F-40AD-914B-9DAE30989B90}"/>
              </a:ext>
            </a:extLst>
          </p:cNvPr>
          <p:cNvSpPr>
            <a:spLocks noGrp="1"/>
          </p:cNvSpPr>
          <p:nvPr>
            <p:ph type="sldNum" sz="quarter" idx="12"/>
          </p:nvPr>
        </p:nvSpPr>
        <p:spPr/>
        <p:txBody>
          <a:bodyPr/>
          <a:lstStyle/>
          <a:p>
            <a:fld id="{CF7DC490-98B8-074B-BB30-37775A2447EF}" type="slidenum">
              <a:rPr lang="en-US" smtClean="0"/>
              <a:pPr/>
              <a:t>22</a:t>
            </a:fld>
            <a:endParaRPr lang="en-US" dirty="0"/>
          </a:p>
        </p:txBody>
      </p:sp>
    </p:spTree>
    <p:extLst>
      <p:ext uri="{BB962C8B-B14F-4D97-AF65-F5344CB8AC3E}">
        <p14:creationId xmlns:p14="http://schemas.microsoft.com/office/powerpoint/2010/main" val="1332709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DCB355A-6A44-4315-B408-F50EACF00859}"/>
              </a:ext>
            </a:extLst>
          </p:cNvPr>
          <p:cNvSpPr>
            <a:spLocks noGrp="1"/>
          </p:cNvSpPr>
          <p:nvPr>
            <p:ph type="dt" sz="half" idx="4294967295"/>
          </p:nvPr>
        </p:nvSpPr>
        <p:spPr>
          <a:xfrm>
            <a:off x="7328098" y="6416675"/>
            <a:ext cx="1587302" cy="365125"/>
          </a:xfrm>
          <a:prstGeom prst="rect">
            <a:avLst/>
          </a:prstGeom>
        </p:spPr>
        <p:txBody>
          <a:bodyPr/>
          <a:lstStyle/>
          <a:p>
            <a:fld id="{EE6BE673-3F29-4F4E-920B-A41C0229503C}" type="datetime5">
              <a:rPr lang="zh-CN" altLang="en-US" smtClean="0"/>
              <a:t>2025/3/3</a:t>
            </a:fld>
            <a:endParaRPr lang="en-US" dirty="0"/>
          </a:p>
        </p:txBody>
      </p:sp>
      <p:sp>
        <p:nvSpPr>
          <p:cNvPr id="5" name="灯片编号占位符 4">
            <a:extLst>
              <a:ext uri="{FF2B5EF4-FFF2-40B4-BE49-F238E27FC236}">
                <a16:creationId xmlns:a16="http://schemas.microsoft.com/office/drawing/2014/main" id="{820C0D69-6EDE-4998-B5D6-259B8B7947C7}"/>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23</a:t>
            </a:fld>
            <a:endParaRPr lang="en-US" dirty="0"/>
          </a:p>
        </p:txBody>
      </p:sp>
      <p:pic>
        <p:nvPicPr>
          <p:cNvPr id="6" name="Picture 8">
            <a:extLst>
              <a:ext uri="{FF2B5EF4-FFF2-40B4-BE49-F238E27FC236}">
                <a16:creationId xmlns:a16="http://schemas.microsoft.com/office/drawing/2014/main" id="{6C61242C-0ACD-419C-974C-D30D5B5AE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213" y="722752"/>
            <a:ext cx="69627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0AC1EEDA-5D4E-4EEF-BAA8-04C3E04AF295}"/>
              </a:ext>
            </a:extLst>
          </p:cNvPr>
          <p:cNvSpPr>
            <a:spLocks noChangeArrowheads="1"/>
          </p:cNvSpPr>
          <p:nvPr/>
        </p:nvSpPr>
        <p:spPr bwMode="auto">
          <a:xfrm>
            <a:off x="244813" y="5991665"/>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t>http://www.photoaxe.com/wp-content/uploads/2007/04/camera-sensor.jpg</a:t>
            </a:r>
          </a:p>
        </p:txBody>
      </p:sp>
    </p:spTree>
    <p:extLst>
      <p:ext uri="{BB962C8B-B14F-4D97-AF65-F5344CB8AC3E}">
        <p14:creationId xmlns:p14="http://schemas.microsoft.com/office/powerpoint/2010/main" val="2122181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970B1E4-4E76-43A0-A375-114014E30B15}"/>
              </a:ext>
            </a:extLst>
          </p:cNvPr>
          <p:cNvSpPr>
            <a:spLocks noGrp="1"/>
          </p:cNvSpPr>
          <p:nvPr>
            <p:ph type="dt" sz="half" idx="4294967295"/>
          </p:nvPr>
        </p:nvSpPr>
        <p:spPr>
          <a:xfrm>
            <a:off x="7328098" y="6416675"/>
            <a:ext cx="1587302" cy="365125"/>
          </a:xfrm>
          <a:prstGeom prst="rect">
            <a:avLst/>
          </a:prstGeom>
        </p:spPr>
        <p:txBody>
          <a:bodyPr/>
          <a:lstStyle/>
          <a:p>
            <a:fld id="{CCB1C726-3E2C-4C73-895A-5889D9338CE3}" type="datetime5">
              <a:rPr lang="zh-CN" altLang="en-US" smtClean="0"/>
              <a:t>2025/3/3</a:t>
            </a:fld>
            <a:endParaRPr lang="en-US" dirty="0"/>
          </a:p>
        </p:txBody>
      </p:sp>
      <p:pic>
        <p:nvPicPr>
          <p:cNvPr id="9218" name="Picture 2" descr="“depth图像”的图片搜索结果">
            <a:extLst>
              <a:ext uri="{FF2B5EF4-FFF2-40B4-BE49-F238E27FC236}">
                <a16:creationId xmlns:a16="http://schemas.microsoft.com/office/drawing/2014/main" id="{8317DE72-6BDE-4F67-B9C2-0715ACFA5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A207EAF-3645-4EFB-A366-F27169696CB7}"/>
              </a:ext>
            </a:extLst>
          </p:cNvPr>
          <p:cNvSpPr>
            <a:spLocks noGrp="1"/>
          </p:cNvSpPr>
          <p:nvPr>
            <p:ph type="title"/>
          </p:nvPr>
        </p:nvSpPr>
        <p:spPr>
          <a:xfrm>
            <a:off x="452120" y="-30162"/>
            <a:ext cx="8229600" cy="1143000"/>
          </a:xfrm>
        </p:spPr>
        <p:txBody>
          <a:bodyPr>
            <a:normAutofit/>
          </a:bodyPr>
          <a:lstStyle/>
          <a:p>
            <a:r>
              <a:rPr lang="en-US" altLang="zh-CN" sz="3600" dirty="0"/>
              <a:t>What is computer vision?</a:t>
            </a:r>
            <a:endParaRPr lang="en-US" sz="3600" dirty="0"/>
          </a:p>
        </p:txBody>
      </p:sp>
      <p:sp>
        <p:nvSpPr>
          <p:cNvPr id="2" name="灯片编号占位符 1">
            <a:extLst>
              <a:ext uri="{FF2B5EF4-FFF2-40B4-BE49-F238E27FC236}">
                <a16:creationId xmlns:a16="http://schemas.microsoft.com/office/drawing/2014/main" id="{EDB1552D-E54E-4D47-B504-5CC7A1D76C91}"/>
              </a:ext>
            </a:extLst>
          </p:cNvPr>
          <p:cNvSpPr>
            <a:spLocks noGrp="1"/>
          </p:cNvSpPr>
          <p:nvPr>
            <p:ph type="sldNum" sz="quarter" idx="12"/>
          </p:nvPr>
        </p:nvSpPr>
        <p:spPr/>
        <p:txBody>
          <a:bodyPr/>
          <a:lstStyle/>
          <a:p>
            <a:fld id="{CF7DC490-98B8-074B-BB30-37775A2447EF}" type="slidenum">
              <a:rPr lang="en-US" smtClean="0"/>
              <a:pPr/>
              <a:t>24</a:t>
            </a:fld>
            <a:endParaRPr lang="en-US" dirty="0"/>
          </a:p>
        </p:txBody>
      </p:sp>
    </p:spTree>
    <p:extLst>
      <p:ext uri="{BB962C8B-B14F-4D97-AF65-F5344CB8AC3E}">
        <p14:creationId xmlns:p14="http://schemas.microsoft.com/office/powerpoint/2010/main" val="792071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AC34F5B-0238-4BAD-9252-52380C51B9F8}"/>
              </a:ext>
            </a:extLst>
          </p:cNvPr>
          <p:cNvSpPr>
            <a:spLocks noGrp="1"/>
          </p:cNvSpPr>
          <p:nvPr>
            <p:ph type="dt" sz="half" idx="4294967295"/>
          </p:nvPr>
        </p:nvSpPr>
        <p:spPr>
          <a:xfrm>
            <a:off x="7328098" y="6416675"/>
            <a:ext cx="1587302" cy="365125"/>
          </a:xfrm>
          <a:prstGeom prst="rect">
            <a:avLst/>
          </a:prstGeom>
        </p:spPr>
        <p:txBody>
          <a:bodyPr/>
          <a:lstStyle/>
          <a:p>
            <a:fld id="{435D218B-2421-4256-8E58-7F865EF89BD2}" type="datetime5">
              <a:rPr lang="zh-CN" altLang="en-US" smtClean="0"/>
              <a:t>2025/3/3</a:t>
            </a:fld>
            <a:endParaRPr lang="en-US" dirty="0"/>
          </a:p>
        </p:txBody>
      </p:sp>
      <p:pic>
        <p:nvPicPr>
          <p:cNvPr id="6" name="图片 5">
            <a:extLst>
              <a:ext uri="{FF2B5EF4-FFF2-40B4-BE49-F238E27FC236}">
                <a16:creationId xmlns:a16="http://schemas.microsoft.com/office/drawing/2014/main" id="{792CEFA3-A251-414B-A55A-5079D6E75582}"/>
              </a:ext>
            </a:extLst>
          </p:cNvPr>
          <p:cNvPicPr>
            <a:picLocks noChangeAspect="1"/>
          </p:cNvPicPr>
          <p:nvPr/>
        </p:nvPicPr>
        <p:blipFill>
          <a:blip r:embed="rId2"/>
          <a:stretch>
            <a:fillRect/>
          </a:stretch>
        </p:blipFill>
        <p:spPr>
          <a:xfrm>
            <a:off x="4292600" y="1123858"/>
            <a:ext cx="4617720" cy="5124541"/>
          </a:xfrm>
          <a:prstGeom prst="rect">
            <a:avLst/>
          </a:prstGeom>
        </p:spPr>
      </p:pic>
      <p:sp>
        <p:nvSpPr>
          <p:cNvPr id="9" name="文本框 8">
            <a:extLst>
              <a:ext uri="{FF2B5EF4-FFF2-40B4-BE49-F238E27FC236}">
                <a16:creationId xmlns:a16="http://schemas.microsoft.com/office/drawing/2014/main" id="{85D7DB03-5447-41C8-86DE-802ED7CA5CAD}"/>
              </a:ext>
            </a:extLst>
          </p:cNvPr>
          <p:cNvSpPr txBox="1"/>
          <p:nvPr/>
        </p:nvSpPr>
        <p:spPr>
          <a:xfrm>
            <a:off x="30480" y="2873830"/>
            <a:ext cx="4617720" cy="1569660"/>
          </a:xfrm>
          <a:prstGeom prst="rect">
            <a:avLst/>
          </a:prstGeom>
          <a:noFill/>
        </p:spPr>
        <p:txBody>
          <a:bodyPr wrap="square">
            <a:spAutoFit/>
          </a:bodyPr>
          <a:lstStyle/>
          <a:p>
            <a:pPr marL="342900" lvl="0" indent="-342900">
              <a:buFont typeface="Wingdings" panose="05000000000000000000" pitchFamily="2" charset="2"/>
              <a:buChar char="p"/>
            </a:pPr>
            <a:r>
              <a:rPr lang="zh-CN" altLang="en-US" sz="2400" b="1" dirty="0"/>
              <a:t>夜晚环境下可见光信息缺失</a:t>
            </a:r>
          </a:p>
          <a:p>
            <a:pPr marL="342900" lvl="0" indent="-342900">
              <a:buFont typeface="Wingdings" panose="05000000000000000000" pitchFamily="2" charset="2"/>
              <a:buChar char="p"/>
            </a:pPr>
            <a:r>
              <a:rPr lang="zh-CN" altLang="en-US" sz="2400" b="1" dirty="0"/>
              <a:t>红外图像在采集时存在噪声</a:t>
            </a:r>
          </a:p>
          <a:p>
            <a:pPr marL="342900" lvl="0" indent="-342900">
              <a:buFont typeface="Wingdings" panose="05000000000000000000" pitchFamily="2" charset="2"/>
              <a:buChar char="p"/>
            </a:pPr>
            <a:r>
              <a:rPr lang="zh-CN" altLang="en-US" sz="2400" b="1" dirty="0"/>
              <a:t>环境多变且目标密集</a:t>
            </a:r>
          </a:p>
          <a:p>
            <a:pPr marL="342900" lvl="0" indent="-342900">
              <a:buFont typeface="Wingdings" panose="05000000000000000000" pitchFamily="2" charset="2"/>
              <a:buChar char="p"/>
            </a:pPr>
            <a:r>
              <a:rPr lang="zh-CN" altLang="en-US" sz="2400" b="1" dirty="0"/>
              <a:t>目标尺度大小变化较大</a:t>
            </a:r>
          </a:p>
        </p:txBody>
      </p:sp>
      <p:sp>
        <p:nvSpPr>
          <p:cNvPr id="10" name="Title 1">
            <a:extLst>
              <a:ext uri="{FF2B5EF4-FFF2-40B4-BE49-F238E27FC236}">
                <a16:creationId xmlns:a16="http://schemas.microsoft.com/office/drawing/2014/main" id="{B288B5E2-7F10-485F-8357-B00D55C54B70}"/>
              </a:ext>
            </a:extLst>
          </p:cNvPr>
          <p:cNvSpPr>
            <a:spLocks noGrp="1"/>
          </p:cNvSpPr>
          <p:nvPr>
            <p:ph type="title"/>
          </p:nvPr>
        </p:nvSpPr>
        <p:spPr>
          <a:xfrm>
            <a:off x="457200" y="274638"/>
            <a:ext cx="8229600" cy="1143000"/>
          </a:xfrm>
        </p:spPr>
        <p:txBody>
          <a:bodyPr>
            <a:normAutofit/>
          </a:bodyPr>
          <a:lstStyle/>
          <a:p>
            <a:r>
              <a:rPr lang="en-US" altLang="zh-CN" sz="3600" dirty="0"/>
              <a:t>What is computer vision?</a:t>
            </a:r>
            <a:endParaRPr lang="en-US" sz="3600" dirty="0"/>
          </a:p>
        </p:txBody>
      </p:sp>
      <p:sp>
        <p:nvSpPr>
          <p:cNvPr id="2" name="灯片编号占位符 1">
            <a:extLst>
              <a:ext uri="{FF2B5EF4-FFF2-40B4-BE49-F238E27FC236}">
                <a16:creationId xmlns:a16="http://schemas.microsoft.com/office/drawing/2014/main" id="{ABC3B685-5663-4D55-9568-E214267775DE}"/>
              </a:ext>
            </a:extLst>
          </p:cNvPr>
          <p:cNvSpPr>
            <a:spLocks noGrp="1"/>
          </p:cNvSpPr>
          <p:nvPr>
            <p:ph type="sldNum" sz="quarter" idx="12"/>
          </p:nvPr>
        </p:nvSpPr>
        <p:spPr/>
        <p:txBody>
          <a:bodyPr/>
          <a:lstStyle/>
          <a:p>
            <a:fld id="{CF7DC490-98B8-074B-BB30-37775A2447EF}" type="slidenum">
              <a:rPr lang="en-US" smtClean="0"/>
              <a:pPr/>
              <a:t>25</a:t>
            </a:fld>
            <a:endParaRPr lang="en-US" dirty="0"/>
          </a:p>
        </p:txBody>
      </p:sp>
    </p:spTree>
    <p:extLst>
      <p:ext uri="{BB962C8B-B14F-4D97-AF65-F5344CB8AC3E}">
        <p14:creationId xmlns:p14="http://schemas.microsoft.com/office/powerpoint/2010/main" val="2538075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256E2C5-23A9-4479-8E6B-49DF32EC51B8}"/>
              </a:ext>
            </a:extLst>
          </p:cNvPr>
          <p:cNvSpPr>
            <a:spLocks noGrp="1"/>
          </p:cNvSpPr>
          <p:nvPr>
            <p:ph type="dt" sz="half" idx="4294967295"/>
          </p:nvPr>
        </p:nvSpPr>
        <p:spPr>
          <a:xfrm>
            <a:off x="7328098" y="6416675"/>
            <a:ext cx="1587302" cy="365125"/>
          </a:xfrm>
          <a:prstGeom prst="rect">
            <a:avLst/>
          </a:prstGeom>
        </p:spPr>
        <p:txBody>
          <a:bodyPr/>
          <a:lstStyle/>
          <a:p>
            <a:fld id="{66183D4D-68E6-4F5F-8537-574958A1D350}" type="datetime5">
              <a:rPr lang="zh-CN" altLang="en-US" smtClean="0"/>
              <a:t>2025/3/3</a:t>
            </a:fld>
            <a:endParaRPr lang="en-US" dirty="0"/>
          </a:p>
        </p:txBody>
      </p:sp>
      <p:sp>
        <p:nvSpPr>
          <p:cNvPr id="5" name="灯片编号占位符 4">
            <a:extLst>
              <a:ext uri="{FF2B5EF4-FFF2-40B4-BE49-F238E27FC236}">
                <a16:creationId xmlns:a16="http://schemas.microsoft.com/office/drawing/2014/main" id="{A25ED075-4A81-473E-980D-D8CA0215BEE6}"/>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26</a:t>
            </a:fld>
            <a:endParaRPr lang="en-US" dirty="0"/>
          </a:p>
        </p:txBody>
      </p:sp>
      <p:pic>
        <p:nvPicPr>
          <p:cNvPr id="7170" name="Picture 2" descr="“遥感图像”的图片搜索结果">
            <a:extLst>
              <a:ext uri="{FF2B5EF4-FFF2-40B4-BE49-F238E27FC236}">
                <a16:creationId xmlns:a16="http://schemas.microsoft.com/office/drawing/2014/main" id="{AD4AF995-6EE0-45D6-8DD4-54A527797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99" y="1417638"/>
            <a:ext cx="7884441" cy="441959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0EE421C-A863-4503-AF99-33F68EE0FBCF}"/>
              </a:ext>
            </a:extLst>
          </p:cNvPr>
          <p:cNvSpPr>
            <a:spLocks noGrp="1"/>
          </p:cNvSpPr>
          <p:nvPr>
            <p:ph type="title"/>
          </p:nvPr>
        </p:nvSpPr>
        <p:spPr>
          <a:xfrm>
            <a:off x="457200" y="274638"/>
            <a:ext cx="8229600" cy="1143000"/>
          </a:xfrm>
        </p:spPr>
        <p:txBody>
          <a:bodyPr>
            <a:normAutofit/>
          </a:bodyPr>
          <a:lstStyle/>
          <a:p>
            <a:r>
              <a:rPr lang="en-US" altLang="zh-CN" sz="3600" dirty="0"/>
              <a:t>What is computer vision?</a:t>
            </a:r>
            <a:endParaRPr lang="en-US" sz="3600" dirty="0"/>
          </a:p>
        </p:txBody>
      </p:sp>
    </p:spTree>
    <p:extLst>
      <p:ext uri="{BB962C8B-B14F-4D97-AF65-F5344CB8AC3E}">
        <p14:creationId xmlns:p14="http://schemas.microsoft.com/office/powerpoint/2010/main" val="1497324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256E2C5-23A9-4479-8E6B-49DF32EC51B8}"/>
              </a:ext>
            </a:extLst>
          </p:cNvPr>
          <p:cNvSpPr>
            <a:spLocks noGrp="1"/>
          </p:cNvSpPr>
          <p:nvPr>
            <p:ph type="dt" sz="half" idx="4294967295"/>
          </p:nvPr>
        </p:nvSpPr>
        <p:spPr>
          <a:xfrm>
            <a:off x="7328098" y="6416675"/>
            <a:ext cx="1587302" cy="365125"/>
          </a:xfrm>
          <a:prstGeom prst="rect">
            <a:avLst/>
          </a:prstGeom>
        </p:spPr>
        <p:txBody>
          <a:bodyPr/>
          <a:lstStyle/>
          <a:p>
            <a:fld id="{FB8D4A30-32AC-4C38-8D77-083097730F75}" type="datetime5">
              <a:rPr lang="zh-CN" altLang="en-US" smtClean="0"/>
              <a:t>2025/3/3</a:t>
            </a:fld>
            <a:endParaRPr lang="en-US" dirty="0"/>
          </a:p>
        </p:txBody>
      </p:sp>
      <p:sp>
        <p:nvSpPr>
          <p:cNvPr id="5" name="灯片编号占位符 4">
            <a:extLst>
              <a:ext uri="{FF2B5EF4-FFF2-40B4-BE49-F238E27FC236}">
                <a16:creationId xmlns:a16="http://schemas.microsoft.com/office/drawing/2014/main" id="{A25ED075-4A81-473E-980D-D8CA0215BEE6}"/>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27</a:t>
            </a:fld>
            <a:endParaRPr lang="en-US" dirty="0"/>
          </a:p>
        </p:txBody>
      </p:sp>
      <p:pic>
        <p:nvPicPr>
          <p:cNvPr id="8196" name="Picture 4" descr="“MRI图像”的图片搜索结果">
            <a:extLst>
              <a:ext uri="{FF2B5EF4-FFF2-40B4-BE49-F238E27FC236}">
                <a16:creationId xmlns:a16="http://schemas.microsoft.com/office/drawing/2014/main" id="{84EC74D1-9C08-4B5C-854D-89C976076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647" y="4207510"/>
            <a:ext cx="4105003" cy="20574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MRI图像”的图片搜索结果">
            <a:extLst>
              <a:ext uri="{FF2B5EF4-FFF2-40B4-BE49-F238E27FC236}">
                <a16:creationId xmlns:a16="http://schemas.microsoft.com/office/drawing/2014/main" id="{214D0FD4-0EBD-45D7-ABED-3FBEF6D04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71950"/>
            <a:ext cx="2885503" cy="205740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病理图像”的图片搜索结果">
            <a:extLst>
              <a:ext uri="{FF2B5EF4-FFF2-40B4-BE49-F238E27FC236}">
                <a16:creationId xmlns:a16="http://schemas.microsoft.com/office/drawing/2014/main" id="{DE5742BF-E18F-4F93-8C53-CDFB0BD58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198100"/>
            <a:ext cx="5423098" cy="289796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21F88107-467B-48E4-BD71-85265F0CD94B}"/>
              </a:ext>
            </a:extLst>
          </p:cNvPr>
          <p:cNvSpPr>
            <a:spLocks noGrp="1"/>
          </p:cNvSpPr>
          <p:nvPr>
            <p:ph type="title"/>
          </p:nvPr>
        </p:nvSpPr>
        <p:spPr>
          <a:xfrm>
            <a:off x="457200" y="274638"/>
            <a:ext cx="8229600" cy="1143000"/>
          </a:xfrm>
        </p:spPr>
        <p:txBody>
          <a:bodyPr>
            <a:normAutofit/>
          </a:bodyPr>
          <a:lstStyle/>
          <a:p>
            <a:r>
              <a:rPr lang="en-US" altLang="zh-CN" sz="3600" dirty="0"/>
              <a:t>What is computer vision?</a:t>
            </a:r>
            <a:endParaRPr lang="en-US" sz="3600" dirty="0"/>
          </a:p>
        </p:txBody>
      </p:sp>
    </p:spTree>
    <p:extLst>
      <p:ext uri="{BB962C8B-B14F-4D97-AF65-F5344CB8AC3E}">
        <p14:creationId xmlns:p14="http://schemas.microsoft.com/office/powerpoint/2010/main" val="3266572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sp>
        <p:nvSpPr>
          <p:cNvPr id="12" name="文本框 11">
            <a:extLst>
              <a:ext uri="{FF2B5EF4-FFF2-40B4-BE49-F238E27FC236}">
                <a16:creationId xmlns:a16="http://schemas.microsoft.com/office/drawing/2014/main" id="{1F7260B0-2188-4DA6-86AB-56C72B01B9B4}"/>
              </a:ext>
            </a:extLst>
          </p:cNvPr>
          <p:cNvSpPr txBox="1"/>
          <p:nvPr/>
        </p:nvSpPr>
        <p:spPr>
          <a:xfrm>
            <a:off x="990600" y="1874728"/>
            <a:ext cx="7023980" cy="3108543"/>
          </a:xfrm>
          <a:prstGeom prst="rect">
            <a:avLst/>
          </a:prstGeom>
          <a:noFill/>
          <a:ln w="19050">
            <a:solidFill>
              <a:schemeClr val="tx1"/>
            </a:solidFill>
          </a:ln>
        </p:spPr>
        <p:txBody>
          <a:bodyPr wrap="square">
            <a:spAutoFit/>
          </a:bodyPr>
          <a:lstStyle/>
          <a:p>
            <a:pPr algn="l">
              <a:buFont typeface="Arial" panose="020B0604020202020204" pitchFamily="34" charset="0"/>
              <a:buChar char="•"/>
            </a:pPr>
            <a:r>
              <a:rPr lang="zh-CN" altLang="en-US" sz="2800" b="1" i="0" dirty="0">
                <a:solidFill>
                  <a:srgbClr val="FF0000"/>
                </a:solidFill>
                <a:effectLst/>
                <a:latin typeface="Arial" panose="020B0604020202020204" pitchFamily="34" charset="0"/>
              </a:rPr>
              <a:t>预处理</a:t>
            </a:r>
            <a:r>
              <a:rPr lang="zh-CN" altLang="en-US" sz="2800" b="1" i="0" dirty="0">
                <a:solidFill>
                  <a:srgbClr val="202122"/>
                </a:solidFill>
                <a:effectLst/>
                <a:latin typeface="Arial" panose="020B0604020202020204" pitchFamily="34" charset="0"/>
              </a:rPr>
              <a:t>：</a:t>
            </a:r>
            <a:r>
              <a:rPr lang="zh-CN" altLang="en-US" sz="2800" b="0" i="0" dirty="0">
                <a:solidFill>
                  <a:srgbClr val="202122"/>
                </a:solidFill>
                <a:effectLst/>
                <a:latin typeface="Arial" panose="020B0604020202020204" pitchFamily="34" charset="0"/>
              </a:rPr>
              <a:t>在对图像实施具体的计算机视觉方法来提取某种特定的信息前（图像识别），一种或一些预处理往往被采用来使图像满足后继方法的要求。</a:t>
            </a:r>
          </a:p>
          <a:p>
            <a:pPr marL="457200" indent="-457200" algn="l">
              <a:buFont typeface="Wingdings" panose="05000000000000000000" pitchFamily="2" charset="2"/>
              <a:buChar char="ü"/>
            </a:pPr>
            <a:r>
              <a:rPr lang="zh-CN" altLang="en-US" sz="2800" b="0" i="0" dirty="0">
                <a:solidFill>
                  <a:srgbClr val="202122"/>
                </a:solidFill>
                <a:effectLst/>
                <a:latin typeface="Arial" panose="020B0604020202020204" pitchFamily="34" charset="0"/>
              </a:rPr>
              <a:t>平滑去噪来滤除传感器引入的设备噪声</a:t>
            </a:r>
          </a:p>
          <a:p>
            <a:pPr marL="457200" indent="-457200" algn="l">
              <a:buFont typeface="Wingdings" panose="05000000000000000000" pitchFamily="2" charset="2"/>
              <a:buChar char="ü"/>
            </a:pPr>
            <a:r>
              <a:rPr lang="zh-CN" altLang="en-US" sz="2800" b="0" i="0" dirty="0">
                <a:solidFill>
                  <a:srgbClr val="202122"/>
                </a:solidFill>
                <a:effectLst/>
                <a:latin typeface="Arial" panose="020B0604020202020204" pitchFamily="34" charset="0"/>
              </a:rPr>
              <a:t>提高对比度来保证实现相关信息可以被检测到</a:t>
            </a:r>
          </a:p>
        </p:txBody>
      </p:sp>
      <p:sp>
        <p:nvSpPr>
          <p:cNvPr id="4" name="文本框 3">
            <a:extLst>
              <a:ext uri="{FF2B5EF4-FFF2-40B4-BE49-F238E27FC236}">
                <a16:creationId xmlns:a16="http://schemas.microsoft.com/office/drawing/2014/main" id="{0BC3A9F6-C397-BF2F-42BA-4834AF3C8D81}"/>
              </a:ext>
            </a:extLst>
          </p:cNvPr>
          <p:cNvSpPr txBox="1"/>
          <p:nvPr/>
        </p:nvSpPr>
        <p:spPr>
          <a:xfrm>
            <a:off x="1676400" y="5415837"/>
            <a:ext cx="6019800" cy="523220"/>
          </a:xfrm>
          <a:prstGeom prst="rect">
            <a:avLst/>
          </a:prstGeom>
          <a:noFill/>
        </p:spPr>
        <p:txBody>
          <a:bodyPr wrap="square">
            <a:spAutoFit/>
          </a:bodyPr>
          <a:lstStyle/>
          <a:p>
            <a:pPr algn="ctr"/>
            <a:r>
              <a:rPr lang="zh-CN" altLang="en-US" sz="2800" b="1" dirty="0">
                <a:solidFill>
                  <a:schemeClr val="bg1"/>
                </a:solidFill>
                <a:highlight>
                  <a:srgbClr val="850000"/>
                </a:highlight>
              </a:rPr>
              <a:t>去噪之后是否真的对识别任务有帮助？</a:t>
            </a:r>
          </a:p>
        </p:txBody>
      </p:sp>
      <p:sp>
        <p:nvSpPr>
          <p:cNvPr id="3" name="日期占位符 2">
            <a:extLst>
              <a:ext uri="{FF2B5EF4-FFF2-40B4-BE49-F238E27FC236}">
                <a16:creationId xmlns:a16="http://schemas.microsoft.com/office/drawing/2014/main" id="{7F192BAD-B255-4A3D-8419-A9AF3B84856C}"/>
              </a:ext>
            </a:extLst>
          </p:cNvPr>
          <p:cNvSpPr>
            <a:spLocks noGrp="1"/>
          </p:cNvSpPr>
          <p:nvPr>
            <p:ph type="dt" sz="half" idx="4294967295"/>
          </p:nvPr>
        </p:nvSpPr>
        <p:spPr>
          <a:xfrm>
            <a:off x="7328098" y="6416675"/>
            <a:ext cx="1587302" cy="365125"/>
          </a:xfrm>
          <a:prstGeom prst="rect">
            <a:avLst/>
          </a:prstGeom>
        </p:spPr>
        <p:txBody>
          <a:bodyPr/>
          <a:lstStyle/>
          <a:p>
            <a:fld id="{E0098848-E8F5-4979-ABCE-84C0A7D146BE}" type="datetime5">
              <a:rPr lang="zh-CN" altLang="en-US" smtClean="0"/>
              <a:t>2025/3/3</a:t>
            </a:fld>
            <a:endParaRPr lang="en-US" dirty="0"/>
          </a:p>
        </p:txBody>
      </p:sp>
      <p:sp>
        <p:nvSpPr>
          <p:cNvPr id="5" name="灯片编号占位符 4">
            <a:extLst>
              <a:ext uri="{FF2B5EF4-FFF2-40B4-BE49-F238E27FC236}">
                <a16:creationId xmlns:a16="http://schemas.microsoft.com/office/drawing/2014/main" id="{A3FDCD3E-49E6-40F7-9525-94EE0D493E4A}"/>
              </a:ext>
            </a:extLst>
          </p:cNvPr>
          <p:cNvSpPr>
            <a:spLocks noGrp="1"/>
          </p:cNvSpPr>
          <p:nvPr>
            <p:ph type="sldNum" sz="quarter" idx="12"/>
          </p:nvPr>
        </p:nvSpPr>
        <p:spPr/>
        <p:txBody>
          <a:bodyPr/>
          <a:lstStyle/>
          <a:p>
            <a:fld id="{CF7DC490-98B8-074B-BB30-37775A2447EF}" type="slidenum">
              <a:rPr lang="en-US" smtClean="0"/>
              <a:pPr/>
              <a:t>28</a:t>
            </a:fld>
            <a:endParaRPr lang="en-US" dirty="0"/>
          </a:p>
        </p:txBody>
      </p:sp>
    </p:spTree>
    <p:extLst>
      <p:ext uri="{BB962C8B-B14F-4D97-AF65-F5344CB8AC3E}">
        <p14:creationId xmlns:p14="http://schemas.microsoft.com/office/powerpoint/2010/main" val="638504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ECCF689-291B-4E5D-846C-51171CF790B8}"/>
              </a:ext>
            </a:extLst>
          </p:cNvPr>
          <p:cNvSpPr>
            <a:spLocks noGrp="1"/>
          </p:cNvSpPr>
          <p:nvPr>
            <p:ph type="dt" sz="half" idx="4294967295"/>
          </p:nvPr>
        </p:nvSpPr>
        <p:spPr>
          <a:xfrm>
            <a:off x="7328098" y="6416675"/>
            <a:ext cx="1587302" cy="365125"/>
          </a:xfrm>
          <a:prstGeom prst="rect">
            <a:avLst/>
          </a:prstGeom>
        </p:spPr>
        <p:txBody>
          <a:bodyPr/>
          <a:lstStyle/>
          <a:p>
            <a:fld id="{7C07D9AC-27F9-422C-9BDB-CFD82C544D8D}" type="datetime5">
              <a:rPr lang="zh-CN" altLang="en-US" smtClean="0"/>
              <a:t>2025/3/3</a:t>
            </a:fld>
            <a:endParaRPr lang="en-US" dirty="0"/>
          </a:p>
        </p:txBody>
      </p:sp>
      <p:pic>
        <p:nvPicPr>
          <p:cNvPr id="9222" name="Picture 6" descr="SLIC与目前最优超像素算法的比较SLIC Superpixels Compared to State-of-the-art Superpixel  Methods_战斗蜗牛的专栏-CSDN博客">
            <a:extLst>
              <a:ext uri="{FF2B5EF4-FFF2-40B4-BE49-F238E27FC236}">
                <a16:creationId xmlns:a16="http://schemas.microsoft.com/office/drawing/2014/main" id="{2F4B7FDC-5E55-462C-BFC2-9311DF41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26332"/>
            <a:ext cx="5248348" cy="388096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574DB20-6F2C-62F8-944B-A2A76B829B1A}"/>
              </a:ext>
            </a:extLst>
          </p:cNvPr>
          <p:cNvSpPr txBox="1"/>
          <p:nvPr/>
        </p:nvSpPr>
        <p:spPr>
          <a:xfrm>
            <a:off x="0" y="4038600"/>
            <a:ext cx="9144000" cy="2246769"/>
          </a:xfrm>
          <a:prstGeom prst="rect">
            <a:avLst/>
          </a:prstGeom>
          <a:noFill/>
        </p:spPr>
        <p:txBody>
          <a:bodyPr wrap="square">
            <a:spAutoFit/>
          </a:bodyPr>
          <a:lstStyle/>
          <a:p>
            <a:r>
              <a:rPr lang="zh-CN" altLang="en-US" sz="2800" b="0" i="0" dirty="0">
                <a:solidFill>
                  <a:srgbClr val="121212"/>
                </a:solidFill>
                <a:effectLst/>
                <a:latin typeface="-apple-system"/>
              </a:rPr>
              <a:t>超像素由一系列位置相邻且颜色、亮度、纹理等特征相似的像素点组成的小区域。这些小区域大多保留了进一步进行图像分割的有效信息，且一般不会破坏图像中物体的边界信息，</a:t>
            </a:r>
            <a:r>
              <a:rPr lang="zh-CN" altLang="en-US" sz="2800" b="1" i="0" dirty="0">
                <a:solidFill>
                  <a:srgbClr val="C00000"/>
                </a:solidFill>
                <a:effectLst/>
                <a:latin typeface="-apple-system"/>
              </a:rPr>
              <a:t>用少量的超像素代替大量像素表达图像特征</a:t>
            </a:r>
            <a:r>
              <a:rPr lang="zh-CN" altLang="en-US" sz="2800" b="0" i="0" dirty="0">
                <a:solidFill>
                  <a:srgbClr val="121212"/>
                </a:solidFill>
                <a:effectLst/>
                <a:latin typeface="-apple-system"/>
              </a:rPr>
              <a:t>，降低了图像处理的复杂度，一般作为分割算法的预处理步骤。</a:t>
            </a:r>
            <a:endParaRPr lang="zh-CN" altLang="en-US" sz="2800" dirty="0"/>
          </a:p>
        </p:txBody>
      </p:sp>
      <p:sp>
        <p:nvSpPr>
          <p:cNvPr id="9" name="文本框 8">
            <a:extLst>
              <a:ext uri="{FF2B5EF4-FFF2-40B4-BE49-F238E27FC236}">
                <a16:creationId xmlns:a16="http://schemas.microsoft.com/office/drawing/2014/main" id="{2CCDCB70-0F30-CC86-20C0-937104CF6D72}"/>
              </a:ext>
            </a:extLst>
          </p:cNvPr>
          <p:cNvSpPr txBox="1"/>
          <p:nvPr/>
        </p:nvSpPr>
        <p:spPr>
          <a:xfrm>
            <a:off x="5105401" y="949673"/>
            <a:ext cx="3635860" cy="1815882"/>
          </a:xfrm>
          <a:prstGeom prst="rect">
            <a:avLst/>
          </a:prstGeom>
          <a:noFill/>
        </p:spPr>
        <p:txBody>
          <a:bodyPr wrap="square">
            <a:spAutoFit/>
          </a:bodyPr>
          <a:lstStyle/>
          <a:p>
            <a:pPr algn="just"/>
            <a:r>
              <a:rPr lang="zh-CN" altLang="en-US" sz="2800" b="0" i="0" dirty="0">
                <a:solidFill>
                  <a:srgbClr val="121212"/>
                </a:solidFill>
                <a:effectLst/>
                <a:latin typeface="-apple-system"/>
              </a:rPr>
              <a:t>用于</a:t>
            </a:r>
            <a:r>
              <a:rPr lang="zh-CN" altLang="en-US" sz="2800" b="1" i="0" dirty="0">
                <a:solidFill>
                  <a:srgbClr val="C00000"/>
                </a:solidFill>
                <a:effectLst/>
                <a:latin typeface="-apple-system"/>
              </a:rPr>
              <a:t>跟踪</a:t>
            </a:r>
            <a:r>
              <a:rPr lang="zh-CN" altLang="en-US" sz="2800" b="0" i="0" dirty="0">
                <a:solidFill>
                  <a:srgbClr val="121212"/>
                </a:solidFill>
                <a:effectLst/>
                <a:latin typeface="-apple-system"/>
              </a:rPr>
              <a:t>，超像素词袋，</a:t>
            </a:r>
            <a:r>
              <a:rPr lang="zh-CN" altLang="en-US" sz="2800" b="1" i="0" dirty="0">
                <a:solidFill>
                  <a:srgbClr val="C00000"/>
                </a:solidFill>
                <a:effectLst/>
                <a:latin typeface="-apple-system"/>
              </a:rPr>
              <a:t>医学图像分割</a:t>
            </a:r>
            <a:r>
              <a:rPr lang="zh-CN" altLang="en-US" sz="2800" b="0" i="0" dirty="0">
                <a:solidFill>
                  <a:srgbClr val="121212"/>
                </a:solidFill>
                <a:effectLst/>
                <a:latin typeface="-apple-system"/>
              </a:rPr>
              <a:t>等对分割的速度有要求的应用。</a:t>
            </a:r>
            <a:endParaRPr lang="zh-CN" altLang="en-US" sz="2800" dirty="0"/>
          </a:p>
        </p:txBody>
      </p:sp>
      <p:sp>
        <p:nvSpPr>
          <p:cNvPr id="2" name="灯片编号占位符 1">
            <a:extLst>
              <a:ext uri="{FF2B5EF4-FFF2-40B4-BE49-F238E27FC236}">
                <a16:creationId xmlns:a16="http://schemas.microsoft.com/office/drawing/2014/main" id="{12ED3D07-D4BF-4895-9EF2-5A3CE1F7A03A}"/>
              </a:ext>
            </a:extLst>
          </p:cNvPr>
          <p:cNvSpPr>
            <a:spLocks noGrp="1"/>
          </p:cNvSpPr>
          <p:nvPr>
            <p:ph type="sldNum" sz="quarter" idx="12"/>
          </p:nvPr>
        </p:nvSpPr>
        <p:spPr/>
        <p:txBody>
          <a:bodyPr/>
          <a:lstStyle/>
          <a:p>
            <a:fld id="{CF7DC490-98B8-074B-BB30-37775A2447EF}" type="slidenum">
              <a:rPr lang="en-US" smtClean="0"/>
              <a:pPr/>
              <a:t>29</a:t>
            </a:fld>
            <a:endParaRPr lang="en-US" dirty="0"/>
          </a:p>
        </p:txBody>
      </p:sp>
    </p:spTree>
    <p:extLst>
      <p:ext uri="{BB962C8B-B14F-4D97-AF65-F5344CB8AC3E}">
        <p14:creationId xmlns:p14="http://schemas.microsoft.com/office/powerpoint/2010/main" val="290073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E4B00-2A9F-65C0-73B0-76D8FFD0BC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61F1B-37F9-64DA-3FAC-F148A6A0C54E}"/>
              </a:ext>
            </a:extLst>
          </p:cNvPr>
          <p:cNvSpPr>
            <a:spLocks noGrp="1"/>
          </p:cNvSpPr>
          <p:nvPr>
            <p:ph type="title"/>
          </p:nvPr>
        </p:nvSpPr>
        <p:spPr/>
        <p:txBody>
          <a:bodyPr/>
          <a:lstStyle/>
          <a:p>
            <a:r>
              <a:rPr lang="zh-CN" altLang="en-US" b="1" dirty="0"/>
              <a:t>主要内容</a:t>
            </a:r>
          </a:p>
        </p:txBody>
      </p:sp>
      <p:sp>
        <p:nvSpPr>
          <p:cNvPr id="4" name="Date Placeholder 3">
            <a:extLst>
              <a:ext uri="{FF2B5EF4-FFF2-40B4-BE49-F238E27FC236}">
                <a16:creationId xmlns:a16="http://schemas.microsoft.com/office/drawing/2014/main" id="{962E3293-8FA1-CF37-5443-417648841B1E}"/>
              </a:ext>
            </a:extLst>
          </p:cNvPr>
          <p:cNvSpPr>
            <a:spLocks noGrp="1"/>
          </p:cNvSpPr>
          <p:nvPr>
            <p:ph type="dt" sz="half" idx="4294967295"/>
          </p:nvPr>
        </p:nvSpPr>
        <p:spPr>
          <a:xfrm>
            <a:off x="7328098" y="6416675"/>
            <a:ext cx="1587302" cy="365125"/>
          </a:xfrm>
          <a:prstGeom prst="rect">
            <a:avLst/>
          </a:prstGeom>
        </p:spPr>
        <p:txBody>
          <a:bodyPr/>
          <a:lstStyle/>
          <a:p>
            <a:fld id="{9D14F271-59BA-4A77-A9C8-581D79E1EDBD}" type="datetime5">
              <a:rPr lang="zh-CN" altLang="en-US" smtClean="0"/>
              <a:t>2025/3/3</a:t>
            </a:fld>
            <a:endParaRPr lang="en-US" dirty="0"/>
          </a:p>
        </p:txBody>
      </p:sp>
      <p:sp>
        <p:nvSpPr>
          <p:cNvPr id="14" name="文本框 13">
            <a:extLst>
              <a:ext uri="{FF2B5EF4-FFF2-40B4-BE49-F238E27FC236}">
                <a16:creationId xmlns:a16="http://schemas.microsoft.com/office/drawing/2014/main" id="{CE3E72B1-AEC5-CF15-108A-6D7590205BC0}"/>
              </a:ext>
            </a:extLst>
          </p:cNvPr>
          <p:cNvSpPr txBox="1"/>
          <p:nvPr/>
        </p:nvSpPr>
        <p:spPr>
          <a:xfrm>
            <a:off x="457200" y="1143000"/>
            <a:ext cx="8229600" cy="4564711"/>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4000" b="1" kern="100" dirty="0">
                <a:latin typeface="宋体" panose="02010600030101010101" pitchFamily="2" charset="-122"/>
                <a:ea typeface="宋体" panose="02010600030101010101" pitchFamily="2" charset="-122"/>
                <a:cs typeface="Times New Roman" panose="02020603050405020304" pitchFamily="18" charset="0"/>
              </a:rPr>
              <a:t> 引子</a:t>
            </a:r>
            <a:endParaRPr lang="en-US" altLang="zh-CN" sz="4000" b="1" kern="100"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4000" b="1" kern="100" dirty="0">
                <a:latin typeface="宋体" panose="02010600030101010101" pitchFamily="2" charset="-122"/>
                <a:ea typeface="宋体" panose="02010600030101010101" pitchFamily="2" charset="-122"/>
                <a:cs typeface="Times New Roman" panose="02020603050405020304" pitchFamily="18" charset="0"/>
              </a:rPr>
              <a:t> 什么是计算机视觉？</a:t>
            </a:r>
            <a:endParaRPr lang="en-US" altLang="zh-CN" sz="4000" b="1" kern="100"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4000" b="1" kern="100" dirty="0">
                <a:latin typeface="宋体" panose="02010600030101010101" pitchFamily="2" charset="-122"/>
                <a:ea typeface="宋体" panose="02010600030101010101" pitchFamily="2" charset="-122"/>
                <a:cs typeface="Times New Roman" panose="02020603050405020304" pitchFamily="18" charset="0"/>
              </a:rPr>
              <a:t> 计算机视觉可以做什么？</a:t>
            </a:r>
            <a:endParaRPr lang="en-US" altLang="zh-CN" sz="40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4000" b="1" kern="100" dirty="0">
                <a:latin typeface="宋体" panose="02010600030101010101" pitchFamily="2" charset="-122"/>
                <a:ea typeface="宋体" panose="02010600030101010101" pitchFamily="2" charset="-122"/>
                <a:cs typeface="Times New Roman" panose="02020603050405020304" pitchFamily="18" charset="0"/>
              </a:rPr>
              <a:t> 当前</a:t>
            </a:r>
            <a:r>
              <a:rPr lang="zh-CN" altLang="en-US" sz="4000" b="1" kern="100" dirty="0">
                <a:effectLst/>
                <a:latin typeface="宋体" panose="02010600030101010101" pitchFamily="2" charset="-122"/>
                <a:ea typeface="宋体" panose="02010600030101010101" pitchFamily="2" charset="-122"/>
                <a:cs typeface="Times New Roman" panose="02020603050405020304" pitchFamily="18" charset="0"/>
              </a:rPr>
              <a:t>计算机视觉热点是什么？</a:t>
            </a:r>
            <a:endParaRPr lang="en-US" altLang="zh-CN" sz="40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4000" b="1"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sz="4000" b="1" kern="100" dirty="0">
                <a:effectLst/>
                <a:latin typeface="宋体" panose="02010600030101010101" pitchFamily="2" charset="-122"/>
                <a:ea typeface="宋体" panose="02010600030101010101" pitchFamily="2" charset="-122"/>
                <a:cs typeface="Times New Roman" panose="02020603050405020304" pitchFamily="18" charset="0"/>
              </a:rPr>
              <a:t>计算机视觉的主要挑战是什么？</a:t>
            </a:r>
            <a:endParaRPr lang="en-US" altLang="zh-CN" sz="4000" b="1"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0096F29A-9F77-47B9-B5DA-8C7011A9B6EE}"/>
              </a:ext>
            </a:extLst>
          </p:cNvPr>
          <p:cNvSpPr>
            <a:spLocks noGrp="1"/>
          </p:cNvSpPr>
          <p:nvPr>
            <p:ph type="sldNum" sz="quarter" idx="12"/>
          </p:nvPr>
        </p:nvSpPr>
        <p:spPr/>
        <p:txBody>
          <a:bodyPr/>
          <a:lstStyle/>
          <a:p>
            <a:fld id="{CF7DC490-98B8-074B-BB30-37775A2447EF}" type="slidenum">
              <a:rPr lang="en-US" smtClean="0"/>
              <a:pPr/>
              <a:t>3</a:t>
            </a:fld>
            <a:endParaRPr lang="en-US" dirty="0"/>
          </a:p>
        </p:txBody>
      </p:sp>
    </p:spTree>
    <p:extLst>
      <p:ext uri="{BB962C8B-B14F-4D97-AF65-F5344CB8AC3E}">
        <p14:creationId xmlns:p14="http://schemas.microsoft.com/office/powerpoint/2010/main" val="1485873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ECCF689-291B-4E5D-846C-51171CF790B8}"/>
              </a:ext>
            </a:extLst>
          </p:cNvPr>
          <p:cNvSpPr>
            <a:spLocks noGrp="1"/>
          </p:cNvSpPr>
          <p:nvPr>
            <p:ph type="dt" sz="half" idx="4294967295"/>
          </p:nvPr>
        </p:nvSpPr>
        <p:spPr>
          <a:xfrm>
            <a:off x="7328098" y="6416675"/>
            <a:ext cx="1587302" cy="365125"/>
          </a:xfrm>
          <a:prstGeom prst="rect">
            <a:avLst/>
          </a:prstGeom>
        </p:spPr>
        <p:txBody>
          <a:bodyPr/>
          <a:lstStyle/>
          <a:p>
            <a:fld id="{F94F0E09-29E7-4750-BDD8-85ADE719C1B1}" type="datetime5">
              <a:rPr lang="zh-CN" altLang="en-US" smtClean="0"/>
              <a:t>2025/3/3</a:t>
            </a:fld>
            <a:endParaRPr lang="en-US" dirty="0"/>
          </a:p>
        </p:txBody>
      </p:sp>
      <p:pic>
        <p:nvPicPr>
          <p:cNvPr id="9218" name="Picture 2" descr="PS-黑夜变白天- 海外教程教程_PS（CC2020） - 虎课网">
            <a:extLst>
              <a:ext uri="{FF2B5EF4-FFF2-40B4-BE49-F238E27FC236}">
                <a16:creationId xmlns:a16="http://schemas.microsoft.com/office/drawing/2014/main" id="{A1A45999-868B-4CEB-A41B-027F98A1D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027" y="3188355"/>
            <a:ext cx="4724400" cy="302619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毫秒级图像去噪！新AI系统完美去水印!">
            <a:extLst>
              <a:ext uri="{FF2B5EF4-FFF2-40B4-BE49-F238E27FC236}">
                <a16:creationId xmlns:a16="http://schemas.microsoft.com/office/drawing/2014/main" id="{583C434A-3414-4B8B-8B4A-6A25E49E9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8575"/>
            <a:ext cx="5487754" cy="309448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9515D54C-1443-4463-951E-D741A863A130}"/>
              </a:ext>
            </a:extLst>
          </p:cNvPr>
          <p:cNvSpPr>
            <a:spLocks noGrp="1"/>
          </p:cNvSpPr>
          <p:nvPr>
            <p:ph type="sldNum" sz="quarter" idx="12"/>
          </p:nvPr>
        </p:nvSpPr>
        <p:spPr/>
        <p:txBody>
          <a:bodyPr/>
          <a:lstStyle/>
          <a:p>
            <a:fld id="{CF7DC490-98B8-074B-BB30-37775A2447EF}" type="slidenum">
              <a:rPr lang="en-US" smtClean="0"/>
              <a:pPr/>
              <a:t>30</a:t>
            </a:fld>
            <a:endParaRPr lang="en-US" dirty="0"/>
          </a:p>
        </p:txBody>
      </p:sp>
    </p:spTree>
    <p:extLst>
      <p:ext uri="{BB962C8B-B14F-4D97-AF65-F5344CB8AC3E}">
        <p14:creationId xmlns:p14="http://schemas.microsoft.com/office/powerpoint/2010/main" val="307245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sp>
        <p:nvSpPr>
          <p:cNvPr id="12" name="文本框 11">
            <a:extLst>
              <a:ext uri="{FF2B5EF4-FFF2-40B4-BE49-F238E27FC236}">
                <a16:creationId xmlns:a16="http://schemas.microsoft.com/office/drawing/2014/main" id="{1F7260B0-2188-4DA6-86AB-56C72B01B9B4}"/>
              </a:ext>
            </a:extLst>
          </p:cNvPr>
          <p:cNvSpPr txBox="1"/>
          <p:nvPr/>
        </p:nvSpPr>
        <p:spPr>
          <a:xfrm>
            <a:off x="990600" y="1600200"/>
            <a:ext cx="7023980" cy="3539430"/>
          </a:xfrm>
          <a:prstGeom prst="rect">
            <a:avLst/>
          </a:prstGeom>
          <a:noFill/>
          <a:ln w="19050">
            <a:solidFill>
              <a:schemeClr val="tx1"/>
            </a:solidFill>
          </a:ln>
        </p:spPr>
        <p:txBody>
          <a:bodyPr wrap="square">
            <a:spAutoFit/>
          </a:bodyPr>
          <a:lstStyle/>
          <a:p>
            <a:pPr algn="l">
              <a:buFont typeface="Arial" panose="020B0604020202020204" pitchFamily="34" charset="0"/>
              <a:buChar char="•"/>
            </a:pPr>
            <a:r>
              <a:rPr lang="zh-CN" altLang="en-US" sz="2800" b="1" i="0" dirty="0">
                <a:solidFill>
                  <a:srgbClr val="FF0000"/>
                </a:solidFill>
                <a:effectLst/>
                <a:latin typeface="Arial" panose="020B0604020202020204" pitchFamily="34" charset="0"/>
              </a:rPr>
              <a:t>特征提取</a:t>
            </a:r>
            <a:r>
              <a:rPr lang="zh-CN" altLang="en-US" sz="2800" b="1" i="0" dirty="0">
                <a:solidFill>
                  <a:srgbClr val="202122"/>
                </a:solidFill>
                <a:effectLst/>
                <a:latin typeface="Arial" panose="020B0604020202020204" pitchFamily="34" charset="0"/>
              </a:rPr>
              <a:t>：</a:t>
            </a:r>
            <a:r>
              <a:rPr lang="zh-CN" altLang="en-US" sz="2800" i="0" dirty="0">
                <a:solidFill>
                  <a:srgbClr val="202122"/>
                </a:solidFill>
                <a:effectLst/>
                <a:latin typeface="Arial" panose="020B0604020202020204" pitchFamily="34" charset="0"/>
              </a:rPr>
              <a:t>从图像中提取各种复杂度的特征。例如：</a:t>
            </a:r>
            <a:endParaRPr lang="en-US" altLang="zh-CN" sz="2800" i="0" dirty="0">
              <a:solidFill>
                <a:srgbClr val="202122"/>
              </a:solidFill>
              <a:effectLst/>
              <a:latin typeface="Arial" panose="020B0604020202020204" pitchFamily="34" charset="0"/>
            </a:endParaRPr>
          </a:p>
          <a:p>
            <a:pPr marL="914400" lvl="1" indent="-457200">
              <a:buFont typeface="Wingdings" panose="05000000000000000000" pitchFamily="2" charset="2"/>
              <a:buChar char="ü"/>
            </a:pPr>
            <a:r>
              <a:rPr lang="zh-CN" altLang="en-US" sz="2800" i="0" dirty="0">
                <a:solidFill>
                  <a:srgbClr val="202122"/>
                </a:solidFill>
                <a:effectLst/>
                <a:latin typeface="Arial" panose="020B0604020202020204" pitchFamily="34" charset="0"/>
              </a:rPr>
              <a:t>线，边缘提取</a:t>
            </a:r>
          </a:p>
          <a:p>
            <a:pPr marL="914400" lvl="1" indent="-457200">
              <a:buFont typeface="Wingdings" panose="05000000000000000000" pitchFamily="2" charset="2"/>
              <a:buChar char="ü"/>
            </a:pPr>
            <a:r>
              <a:rPr lang="zh-CN" altLang="en-US" sz="2800" i="0" dirty="0">
                <a:solidFill>
                  <a:srgbClr val="202122"/>
                </a:solidFill>
                <a:effectLst/>
                <a:latin typeface="Arial" panose="020B0604020202020204" pitchFamily="34" charset="0"/>
              </a:rPr>
              <a:t>局部化的特征点检测如边角检测，斑点检测</a:t>
            </a:r>
          </a:p>
          <a:p>
            <a:pPr marL="914400" lvl="1" indent="-457200">
              <a:buFont typeface="Wingdings" panose="05000000000000000000" pitchFamily="2" charset="2"/>
              <a:buChar char="ü"/>
            </a:pPr>
            <a:r>
              <a:rPr lang="zh-CN" altLang="en-US" sz="2800" i="0" dirty="0">
                <a:solidFill>
                  <a:srgbClr val="202122"/>
                </a:solidFill>
                <a:effectLst/>
                <a:latin typeface="Arial" panose="020B0604020202020204" pitchFamily="34" charset="0"/>
              </a:rPr>
              <a:t>更复杂的特征可能与图像中的纹理形状或运动有关。</a:t>
            </a:r>
          </a:p>
          <a:p>
            <a:pPr algn="l">
              <a:buFont typeface="Arial" panose="020B0604020202020204" pitchFamily="34" charset="0"/>
              <a:buChar char="•"/>
            </a:pPr>
            <a:endParaRPr lang="zh-CN" altLang="en-US" sz="2800" b="1" i="0" dirty="0">
              <a:solidFill>
                <a:srgbClr val="202122"/>
              </a:solidFill>
              <a:effectLst/>
              <a:latin typeface="Arial" panose="020B0604020202020204" pitchFamily="34" charset="0"/>
            </a:endParaRPr>
          </a:p>
        </p:txBody>
      </p:sp>
      <p:sp>
        <p:nvSpPr>
          <p:cNvPr id="3" name="日期占位符 2">
            <a:extLst>
              <a:ext uri="{FF2B5EF4-FFF2-40B4-BE49-F238E27FC236}">
                <a16:creationId xmlns:a16="http://schemas.microsoft.com/office/drawing/2014/main" id="{F8ED5D69-B8E0-4911-9A36-8572594D8BA1}"/>
              </a:ext>
            </a:extLst>
          </p:cNvPr>
          <p:cNvSpPr>
            <a:spLocks noGrp="1"/>
          </p:cNvSpPr>
          <p:nvPr>
            <p:ph type="dt" sz="half" idx="4294967295"/>
          </p:nvPr>
        </p:nvSpPr>
        <p:spPr>
          <a:xfrm>
            <a:off x="7328098" y="6416675"/>
            <a:ext cx="1587302" cy="365125"/>
          </a:xfrm>
          <a:prstGeom prst="rect">
            <a:avLst/>
          </a:prstGeom>
        </p:spPr>
        <p:txBody>
          <a:bodyPr/>
          <a:lstStyle/>
          <a:p>
            <a:fld id="{AA381F74-E826-4CE5-9EF1-73263B892081}" type="datetime5">
              <a:rPr lang="zh-CN" altLang="en-US" smtClean="0"/>
              <a:t>2025/3/3</a:t>
            </a:fld>
            <a:endParaRPr lang="en-US" dirty="0"/>
          </a:p>
        </p:txBody>
      </p:sp>
      <p:sp>
        <p:nvSpPr>
          <p:cNvPr id="4" name="灯片编号占位符 3">
            <a:extLst>
              <a:ext uri="{FF2B5EF4-FFF2-40B4-BE49-F238E27FC236}">
                <a16:creationId xmlns:a16="http://schemas.microsoft.com/office/drawing/2014/main" id="{13AB528D-20D0-496B-AC27-A594EF7E38B3}"/>
              </a:ext>
            </a:extLst>
          </p:cNvPr>
          <p:cNvSpPr>
            <a:spLocks noGrp="1"/>
          </p:cNvSpPr>
          <p:nvPr>
            <p:ph type="sldNum" sz="quarter" idx="12"/>
          </p:nvPr>
        </p:nvSpPr>
        <p:spPr/>
        <p:txBody>
          <a:bodyPr/>
          <a:lstStyle/>
          <a:p>
            <a:fld id="{CF7DC490-98B8-074B-BB30-37775A2447EF}" type="slidenum">
              <a:rPr lang="en-US" smtClean="0"/>
              <a:pPr/>
              <a:t>31</a:t>
            </a:fld>
            <a:endParaRPr lang="en-US" dirty="0"/>
          </a:p>
        </p:txBody>
      </p:sp>
    </p:spTree>
    <p:extLst>
      <p:ext uri="{BB962C8B-B14F-4D97-AF65-F5344CB8AC3E}">
        <p14:creationId xmlns:p14="http://schemas.microsoft.com/office/powerpoint/2010/main" val="1210001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74B1AD0-2546-4DDD-97BD-BD3FEABE4A3E}"/>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32</a:t>
            </a:fld>
            <a:endParaRPr lang="en-US" dirty="0"/>
          </a:p>
        </p:txBody>
      </p:sp>
      <p:pic>
        <p:nvPicPr>
          <p:cNvPr id="2050" name="Picture 2" descr="“边角检测”的图片搜索结果">
            <a:extLst>
              <a:ext uri="{FF2B5EF4-FFF2-40B4-BE49-F238E27FC236}">
                <a16:creationId xmlns:a16="http://schemas.microsoft.com/office/drawing/2014/main" id="{325D001B-FEA8-43C4-B046-1559EDC09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962" y="241297"/>
            <a:ext cx="5416075" cy="534386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6EB66DD-30C4-26F9-BBD1-C18A4B3CDFEB}"/>
              </a:ext>
            </a:extLst>
          </p:cNvPr>
          <p:cNvSpPr txBox="1"/>
          <p:nvPr/>
        </p:nvSpPr>
        <p:spPr>
          <a:xfrm>
            <a:off x="2133600" y="5770084"/>
            <a:ext cx="4620408" cy="461665"/>
          </a:xfrm>
          <a:prstGeom prst="rect">
            <a:avLst/>
          </a:prstGeom>
          <a:noFill/>
        </p:spPr>
        <p:txBody>
          <a:bodyPr wrap="square">
            <a:spAutoFit/>
          </a:bodyPr>
          <a:lstStyle/>
          <a:p>
            <a:pPr algn="ctr"/>
            <a:r>
              <a:rPr lang="zh-CN" altLang="en-US" sz="2400" b="1" dirty="0"/>
              <a:t>仿射不变性、尺度不变性</a:t>
            </a:r>
          </a:p>
        </p:txBody>
      </p:sp>
      <p:sp>
        <p:nvSpPr>
          <p:cNvPr id="2" name="日期占位符 1">
            <a:extLst>
              <a:ext uri="{FF2B5EF4-FFF2-40B4-BE49-F238E27FC236}">
                <a16:creationId xmlns:a16="http://schemas.microsoft.com/office/drawing/2014/main" id="{3B51C09F-3AE6-4D45-828E-F68278B78D5A}"/>
              </a:ext>
            </a:extLst>
          </p:cNvPr>
          <p:cNvSpPr>
            <a:spLocks noGrp="1"/>
          </p:cNvSpPr>
          <p:nvPr>
            <p:ph type="dt" sz="half" idx="4294967295"/>
          </p:nvPr>
        </p:nvSpPr>
        <p:spPr>
          <a:xfrm>
            <a:off x="7328098" y="6416675"/>
            <a:ext cx="1587302" cy="365125"/>
          </a:xfrm>
          <a:prstGeom prst="rect">
            <a:avLst/>
          </a:prstGeom>
        </p:spPr>
        <p:txBody>
          <a:bodyPr/>
          <a:lstStyle/>
          <a:p>
            <a:fld id="{838AD5A9-FE28-4336-A8C7-A322907D398D}" type="datetime5">
              <a:rPr lang="zh-CN" altLang="en-US" smtClean="0"/>
              <a:t>2025/3/3</a:t>
            </a:fld>
            <a:endParaRPr lang="en-US" dirty="0"/>
          </a:p>
        </p:txBody>
      </p:sp>
    </p:spTree>
    <p:extLst>
      <p:ext uri="{BB962C8B-B14F-4D97-AF65-F5344CB8AC3E}">
        <p14:creationId xmlns:p14="http://schemas.microsoft.com/office/powerpoint/2010/main" val="1034657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D5827E64-51E5-4926-B8DD-AF51D7EC5E1E}"/>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33</a:t>
            </a:fld>
            <a:endParaRPr lang="en-US" dirty="0"/>
          </a:p>
        </p:txBody>
      </p:sp>
      <p:pic>
        <p:nvPicPr>
          <p:cNvPr id="3074" name="Picture 2" descr="“边缘检测”的图片搜索结果">
            <a:extLst>
              <a:ext uri="{FF2B5EF4-FFF2-40B4-BE49-F238E27FC236}">
                <a16:creationId xmlns:a16="http://schemas.microsoft.com/office/drawing/2014/main" id="{A7AF7A06-20FE-4F62-8884-2C7AE3F21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76400"/>
            <a:ext cx="6489000" cy="3200400"/>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a:extLst>
              <a:ext uri="{FF2B5EF4-FFF2-40B4-BE49-F238E27FC236}">
                <a16:creationId xmlns:a16="http://schemas.microsoft.com/office/drawing/2014/main" id="{F207A49B-FF67-4434-8758-8B2549A4C93C}"/>
              </a:ext>
            </a:extLst>
          </p:cNvPr>
          <p:cNvSpPr>
            <a:spLocks noGrp="1"/>
          </p:cNvSpPr>
          <p:nvPr>
            <p:ph type="dt" sz="half" idx="4294967295"/>
          </p:nvPr>
        </p:nvSpPr>
        <p:spPr>
          <a:xfrm>
            <a:off x="7328098" y="6416675"/>
            <a:ext cx="1587302" cy="365125"/>
          </a:xfrm>
          <a:prstGeom prst="rect">
            <a:avLst/>
          </a:prstGeom>
        </p:spPr>
        <p:txBody>
          <a:bodyPr/>
          <a:lstStyle/>
          <a:p>
            <a:fld id="{AE0F4CBC-621D-4FE5-BCB3-47FDB5601168}" type="datetime5">
              <a:rPr lang="zh-CN" altLang="en-US" smtClean="0"/>
              <a:t>2025/3/3</a:t>
            </a:fld>
            <a:endParaRPr lang="en-US" dirty="0"/>
          </a:p>
        </p:txBody>
      </p:sp>
    </p:spTree>
    <p:extLst>
      <p:ext uri="{BB962C8B-B14F-4D97-AF65-F5344CB8AC3E}">
        <p14:creationId xmlns:p14="http://schemas.microsoft.com/office/powerpoint/2010/main" val="3734495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9CD2AC0-EC10-42F6-FC56-5EF2E76603AE}"/>
              </a:ext>
            </a:extLst>
          </p:cNvPr>
          <p:cNvSpPr>
            <a:spLocks noGrp="1"/>
          </p:cNvSpPr>
          <p:nvPr>
            <p:ph type="dt" sz="half" idx="4294967295"/>
          </p:nvPr>
        </p:nvSpPr>
        <p:spPr>
          <a:xfrm>
            <a:off x="7328098" y="6416675"/>
            <a:ext cx="1587302" cy="365125"/>
          </a:xfrm>
          <a:prstGeom prst="rect">
            <a:avLst/>
          </a:prstGeom>
        </p:spPr>
        <p:txBody>
          <a:bodyPr/>
          <a:lstStyle/>
          <a:p>
            <a:fld id="{4582E471-12EC-4BD9-9CE9-794FF84BD1B7}" type="datetime5">
              <a:rPr lang="zh-CN" altLang="en-US" smtClean="0"/>
              <a:t>2025/3/3</a:t>
            </a:fld>
            <a:endParaRPr lang="en-US" dirty="0"/>
          </a:p>
        </p:txBody>
      </p:sp>
      <p:sp>
        <p:nvSpPr>
          <p:cNvPr id="5" name="灯片编号占位符 4">
            <a:extLst>
              <a:ext uri="{FF2B5EF4-FFF2-40B4-BE49-F238E27FC236}">
                <a16:creationId xmlns:a16="http://schemas.microsoft.com/office/drawing/2014/main" id="{42E9C1D9-D5C4-19D2-54D3-06D794C59123}"/>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34</a:t>
            </a:fld>
            <a:endParaRPr lang="en-US" dirty="0"/>
          </a:p>
        </p:txBody>
      </p:sp>
      <p:pic>
        <p:nvPicPr>
          <p:cNvPr id="2050" name="Picture 2">
            <a:extLst>
              <a:ext uri="{FF2B5EF4-FFF2-40B4-BE49-F238E27FC236}">
                <a16:creationId xmlns:a16="http://schemas.microsoft.com/office/drawing/2014/main" id="{20616E21-1BAD-C6C0-C545-FFA551FEC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7110412" cy="533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736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sp>
        <p:nvSpPr>
          <p:cNvPr id="12" name="文本框 11">
            <a:extLst>
              <a:ext uri="{FF2B5EF4-FFF2-40B4-BE49-F238E27FC236}">
                <a16:creationId xmlns:a16="http://schemas.microsoft.com/office/drawing/2014/main" id="{1F7260B0-2188-4DA6-86AB-56C72B01B9B4}"/>
              </a:ext>
            </a:extLst>
          </p:cNvPr>
          <p:cNvSpPr txBox="1"/>
          <p:nvPr/>
        </p:nvSpPr>
        <p:spPr>
          <a:xfrm>
            <a:off x="1219200" y="1295400"/>
            <a:ext cx="7023980" cy="1815882"/>
          </a:xfrm>
          <a:prstGeom prst="rect">
            <a:avLst/>
          </a:prstGeom>
          <a:noFill/>
          <a:ln w="19050">
            <a:solidFill>
              <a:schemeClr val="tx1"/>
            </a:solidFill>
          </a:ln>
        </p:spPr>
        <p:txBody>
          <a:bodyPr wrap="square">
            <a:spAutoFit/>
          </a:bodyPr>
          <a:lstStyle/>
          <a:p>
            <a:pPr algn="l">
              <a:buFont typeface="Arial" panose="020B0604020202020204" pitchFamily="34" charset="0"/>
              <a:buChar char="•"/>
            </a:pPr>
            <a:r>
              <a:rPr lang="zh-CN" altLang="en-US" sz="2800" b="1" i="0" dirty="0">
                <a:solidFill>
                  <a:srgbClr val="FF0000"/>
                </a:solidFill>
                <a:effectLst/>
                <a:latin typeface="Arial" panose="020B0604020202020204" pitchFamily="34" charset="0"/>
              </a:rPr>
              <a:t>检测</a:t>
            </a:r>
            <a:r>
              <a:rPr lang="en-US" altLang="zh-CN" sz="2800" b="1" i="0" dirty="0">
                <a:solidFill>
                  <a:srgbClr val="FF0000"/>
                </a:solidFill>
                <a:effectLst/>
                <a:latin typeface="Arial" panose="020B0604020202020204" pitchFamily="34" charset="0"/>
              </a:rPr>
              <a:t>/</a:t>
            </a:r>
            <a:r>
              <a:rPr lang="zh-CN" altLang="en-US" sz="2800" b="1" i="0" dirty="0">
                <a:solidFill>
                  <a:srgbClr val="FF0000"/>
                </a:solidFill>
                <a:effectLst/>
                <a:latin typeface="Arial" panose="020B0604020202020204" pitchFamily="34" charset="0"/>
              </a:rPr>
              <a:t>分割</a:t>
            </a:r>
            <a:r>
              <a:rPr lang="zh-CN" altLang="en-US" sz="2800" b="1" i="0" dirty="0">
                <a:solidFill>
                  <a:srgbClr val="202122"/>
                </a:solidFill>
                <a:effectLst/>
                <a:latin typeface="Arial" panose="020B0604020202020204" pitchFamily="34" charset="0"/>
              </a:rPr>
              <a:t>：</a:t>
            </a:r>
            <a:r>
              <a:rPr lang="zh-CN" altLang="en-US" sz="2800" b="0" i="0" dirty="0">
                <a:solidFill>
                  <a:srgbClr val="202122"/>
                </a:solidFill>
                <a:effectLst/>
                <a:latin typeface="Arial" panose="020B0604020202020204" pitchFamily="34" charset="0"/>
              </a:rPr>
              <a:t>在图像处理过程中，有时会需要对图像进行分割来提取有价值的用于后继处理的部分，例如筛选特征点、分割一或多幅图片中含有特定目标的部分</a:t>
            </a:r>
          </a:p>
        </p:txBody>
      </p:sp>
      <p:pic>
        <p:nvPicPr>
          <p:cNvPr id="6" name="图片 5">
            <a:extLst>
              <a:ext uri="{FF2B5EF4-FFF2-40B4-BE49-F238E27FC236}">
                <a16:creationId xmlns:a16="http://schemas.microsoft.com/office/drawing/2014/main" id="{92F8BEF2-8927-EE70-A066-9F33C9392988}"/>
              </a:ext>
            </a:extLst>
          </p:cNvPr>
          <p:cNvPicPr>
            <a:picLocks noChangeAspect="1"/>
          </p:cNvPicPr>
          <p:nvPr/>
        </p:nvPicPr>
        <p:blipFill>
          <a:blip r:embed="rId3"/>
          <a:stretch>
            <a:fillRect/>
          </a:stretch>
        </p:blipFill>
        <p:spPr>
          <a:xfrm>
            <a:off x="2498382" y="3169921"/>
            <a:ext cx="4465615" cy="3153966"/>
          </a:xfrm>
          <a:prstGeom prst="rect">
            <a:avLst/>
          </a:prstGeom>
          <a:ln>
            <a:noFill/>
          </a:ln>
          <a:effectLst>
            <a:outerShdw blurRad="190500" algn="tl" rotWithShape="0">
              <a:srgbClr val="000000">
                <a:alpha val="70000"/>
              </a:srgbClr>
            </a:outerShdw>
          </a:effectLst>
        </p:spPr>
      </p:pic>
      <p:sp>
        <p:nvSpPr>
          <p:cNvPr id="3" name="日期占位符 2">
            <a:extLst>
              <a:ext uri="{FF2B5EF4-FFF2-40B4-BE49-F238E27FC236}">
                <a16:creationId xmlns:a16="http://schemas.microsoft.com/office/drawing/2014/main" id="{BF6CFBFC-3C38-45F9-A3AE-D448AE42459C}"/>
              </a:ext>
            </a:extLst>
          </p:cNvPr>
          <p:cNvSpPr>
            <a:spLocks noGrp="1"/>
          </p:cNvSpPr>
          <p:nvPr>
            <p:ph type="dt" sz="half" idx="4294967295"/>
          </p:nvPr>
        </p:nvSpPr>
        <p:spPr>
          <a:xfrm>
            <a:off x="7328098" y="6416675"/>
            <a:ext cx="1587302" cy="365125"/>
          </a:xfrm>
          <a:prstGeom prst="rect">
            <a:avLst/>
          </a:prstGeom>
        </p:spPr>
        <p:txBody>
          <a:bodyPr/>
          <a:lstStyle/>
          <a:p>
            <a:fld id="{7E365491-4F00-4FA2-9AB8-CA9965C23AD2}" type="datetime5">
              <a:rPr lang="zh-CN" altLang="en-US" smtClean="0"/>
              <a:t>2025/3/3</a:t>
            </a:fld>
            <a:endParaRPr lang="en-US" dirty="0"/>
          </a:p>
        </p:txBody>
      </p:sp>
      <p:sp>
        <p:nvSpPr>
          <p:cNvPr id="4" name="灯片编号占位符 3">
            <a:extLst>
              <a:ext uri="{FF2B5EF4-FFF2-40B4-BE49-F238E27FC236}">
                <a16:creationId xmlns:a16="http://schemas.microsoft.com/office/drawing/2014/main" id="{E15F4AC4-D9D1-4A2A-B928-D6E40F236580}"/>
              </a:ext>
            </a:extLst>
          </p:cNvPr>
          <p:cNvSpPr>
            <a:spLocks noGrp="1"/>
          </p:cNvSpPr>
          <p:nvPr>
            <p:ph type="sldNum" sz="quarter" idx="12"/>
          </p:nvPr>
        </p:nvSpPr>
        <p:spPr/>
        <p:txBody>
          <a:bodyPr/>
          <a:lstStyle/>
          <a:p>
            <a:fld id="{CF7DC490-98B8-074B-BB30-37775A2447EF}" type="slidenum">
              <a:rPr lang="en-US" smtClean="0"/>
              <a:pPr/>
              <a:t>35</a:t>
            </a:fld>
            <a:endParaRPr lang="en-US" dirty="0"/>
          </a:p>
        </p:txBody>
      </p:sp>
    </p:spTree>
    <p:extLst>
      <p:ext uri="{BB962C8B-B14F-4D97-AF65-F5344CB8AC3E}">
        <p14:creationId xmlns:p14="http://schemas.microsoft.com/office/powerpoint/2010/main" val="721831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50156B98-D8D0-465D-B6D0-533B20AA5E73}"/>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36</a:t>
            </a:fld>
            <a:endParaRPr lang="en-US" dirty="0"/>
          </a:p>
        </p:txBody>
      </p:sp>
      <p:pic>
        <p:nvPicPr>
          <p:cNvPr id="4100" name="Picture 4" descr="“图像分割”的图片搜索结果">
            <a:extLst>
              <a:ext uri="{FF2B5EF4-FFF2-40B4-BE49-F238E27FC236}">
                <a16:creationId xmlns:a16="http://schemas.microsoft.com/office/drawing/2014/main" id="{C39B4FE5-DE90-4BFE-BB4A-C6B2D9A0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4073"/>
            <a:ext cx="4572000" cy="17297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图像分割”的图片搜索结果">
            <a:extLst>
              <a:ext uri="{FF2B5EF4-FFF2-40B4-BE49-F238E27FC236}">
                <a16:creationId xmlns:a16="http://schemas.microsoft.com/office/drawing/2014/main" id="{7F0EF456-97EE-4102-81D2-A55E865BF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533400"/>
            <a:ext cx="4208781" cy="15711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图像分割”的图片搜索结果">
            <a:extLst>
              <a:ext uri="{FF2B5EF4-FFF2-40B4-BE49-F238E27FC236}">
                <a16:creationId xmlns:a16="http://schemas.microsoft.com/office/drawing/2014/main" id="{71EC3353-40B5-487E-BB15-A1A9DC39B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09" y="2312424"/>
            <a:ext cx="8780781" cy="3617498"/>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a:extLst>
              <a:ext uri="{FF2B5EF4-FFF2-40B4-BE49-F238E27FC236}">
                <a16:creationId xmlns:a16="http://schemas.microsoft.com/office/drawing/2014/main" id="{D31E1BB1-FC9D-4E3C-9A9A-2582C072E8B6}"/>
              </a:ext>
            </a:extLst>
          </p:cNvPr>
          <p:cNvSpPr>
            <a:spLocks noGrp="1"/>
          </p:cNvSpPr>
          <p:nvPr>
            <p:ph type="dt" sz="half" idx="4294967295"/>
          </p:nvPr>
        </p:nvSpPr>
        <p:spPr>
          <a:xfrm>
            <a:off x="7328098" y="6416675"/>
            <a:ext cx="1587302" cy="365125"/>
          </a:xfrm>
          <a:prstGeom prst="rect">
            <a:avLst/>
          </a:prstGeom>
        </p:spPr>
        <p:txBody>
          <a:bodyPr/>
          <a:lstStyle/>
          <a:p>
            <a:fld id="{95EABD30-4260-456C-9F0F-FCF918028D93}" type="datetime5">
              <a:rPr lang="zh-CN" altLang="en-US" smtClean="0"/>
              <a:t>2025/3/3</a:t>
            </a:fld>
            <a:endParaRPr lang="en-US" dirty="0"/>
          </a:p>
        </p:txBody>
      </p:sp>
    </p:spTree>
    <p:extLst>
      <p:ext uri="{BB962C8B-B14F-4D97-AF65-F5344CB8AC3E}">
        <p14:creationId xmlns:p14="http://schemas.microsoft.com/office/powerpoint/2010/main" val="2603743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3CB9CDF-1B32-1E46-D0F5-A28F692074DD}"/>
              </a:ext>
            </a:extLst>
          </p:cNvPr>
          <p:cNvPicPr>
            <a:picLocks noChangeAspect="1"/>
          </p:cNvPicPr>
          <p:nvPr/>
        </p:nvPicPr>
        <p:blipFill>
          <a:blip r:embed="rId2"/>
          <a:stretch>
            <a:fillRect/>
          </a:stretch>
        </p:blipFill>
        <p:spPr>
          <a:xfrm>
            <a:off x="1699011" y="304800"/>
            <a:ext cx="5745978" cy="4526672"/>
          </a:xfrm>
          <a:prstGeom prst="rect">
            <a:avLst/>
          </a:prstGeom>
        </p:spPr>
      </p:pic>
      <p:pic>
        <p:nvPicPr>
          <p:cNvPr id="9" name="图片 8">
            <a:extLst>
              <a:ext uri="{FF2B5EF4-FFF2-40B4-BE49-F238E27FC236}">
                <a16:creationId xmlns:a16="http://schemas.microsoft.com/office/drawing/2014/main" id="{6E7C6044-4792-3BB7-8C4D-E02C25011812}"/>
              </a:ext>
            </a:extLst>
          </p:cNvPr>
          <p:cNvPicPr>
            <a:picLocks noChangeAspect="1"/>
          </p:cNvPicPr>
          <p:nvPr/>
        </p:nvPicPr>
        <p:blipFill>
          <a:blip r:embed="rId3"/>
          <a:stretch>
            <a:fillRect/>
          </a:stretch>
        </p:blipFill>
        <p:spPr>
          <a:xfrm>
            <a:off x="2221089" y="3810000"/>
            <a:ext cx="4701822" cy="2378439"/>
          </a:xfrm>
          <a:prstGeom prst="rect">
            <a:avLst/>
          </a:prstGeom>
        </p:spPr>
      </p:pic>
      <p:sp>
        <p:nvSpPr>
          <p:cNvPr id="2" name="日期占位符 1">
            <a:extLst>
              <a:ext uri="{FF2B5EF4-FFF2-40B4-BE49-F238E27FC236}">
                <a16:creationId xmlns:a16="http://schemas.microsoft.com/office/drawing/2014/main" id="{4FCABABB-D9DD-4633-961A-053F859D44FB}"/>
              </a:ext>
            </a:extLst>
          </p:cNvPr>
          <p:cNvSpPr>
            <a:spLocks noGrp="1"/>
          </p:cNvSpPr>
          <p:nvPr>
            <p:ph type="dt" sz="half" idx="4294967295"/>
          </p:nvPr>
        </p:nvSpPr>
        <p:spPr>
          <a:xfrm>
            <a:off x="7328098" y="6416675"/>
            <a:ext cx="1587302" cy="365125"/>
          </a:xfrm>
          <a:prstGeom prst="rect">
            <a:avLst/>
          </a:prstGeom>
        </p:spPr>
        <p:txBody>
          <a:bodyPr/>
          <a:lstStyle/>
          <a:p>
            <a:fld id="{86D95858-C3A1-4788-B628-19AAFA4BF27D}" type="datetime5">
              <a:rPr lang="zh-CN" altLang="en-US" smtClean="0"/>
              <a:t>2025/3/3</a:t>
            </a:fld>
            <a:endParaRPr lang="en-US" dirty="0"/>
          </a:p>
        </p:txBody>
      </p:sp>
      <p:sp>
        <p:nvSpPr>
          <p:cNvPr id="3" name="灯片编号占位符 2">
            <a:extLst>
              <a:ext uri="{FF2B5EF4-FFF2-40B4-BE49-F238E27FC236}">
                <a16:creationId xmlns:a16="http://schemas.microsoft.com/office/drawing/2014/main" id="{0D6C4FEA-AB2A-4098-90ED-081321358151}"/>
              </a:ext>
            </a:extLst>
          </p:cNvPr>
          <p:cNvSpPr>
            <a:spLocks noGrp="1"/>
          </p:cNvSpPr>
          <p:nvPr>
            <p:ph type="sldNum" sz="quarter" idx="12"/>
          </p:nvPr>
        </p:nvSpPr>
        <p:spPr/>
        <p:txBody>
          <a:bodyPr/>
          <a:lstStyle/>
          <a:p>
            <a:fld id="{CF7DC490-98B8-074B-BB30-37775A2447EF}" type="slidenum">
              <a:rPr lang="en-US" smtClean="0"/>
              <a:pPr/>
              <a:t>37</a:t>
            </a:fld>
            <a:endParaRPr lang="en-US" dirty="0"/>
          </a:p>
        </p:txBody>
      </p:sp>
    </p:spTree>
    <p:extLst>
      <p:ext uri="{BB962C8B-B14F-4D97-AF65-F5344CB8AC3E}">
        <p14:creationId xmlns:p14="http://schemas.microsoft.com/office/powerpoint/2010/main" val="694946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0624C-A0D6-FED1-087E-CC4D13BB89D0}"/>
              </a:ext>
            </a:extLst>
          </p:cNvPr>
          <p:cNvSpPr>
            <a:spLocks noGrp="1"/>
          </p:cNvSpPr>
          <p:nvPr>
            <p:ph type="title"/>
          </p:nvPr>
        </p:nvSpPr>
        <p:spPr/>
        <p:txBody>
          <a:bodyPr/>
          <a:lstStyle/>
          <a:p>
            <a:r>
              <a:rPr lang="zh-CN" altLang="en-US" dirty="0"/>
              <a:t>小目标监测</a:t>
            </a:r>
          </a:p>
        </p:txBody>
      </p:sp>
      <p:sp>
        <p:nvSpPr>
          <p:cNvPr id="4" name="日期占位符 3">
            <a:extLst>
              <a:ext uri="{FF2B5EF4-FFF2-40B4-BE49-F238E27FC236}">
                <a16:creationId xmlns:a16="http://schemas.microsoft.com/office/drawing/2014/main" id="{5C36BA99-267D-FD47-2A79-801EFD59D5DD}"/>
              </a:ext>
            </a:extLst>
          </p:cNvPr>
          <p:cNvSpPr>
            <a:spLocks noGrp="1"/>
          </p:cNvSpPr>
          <p:nvPr>
            <p:ph type="dt" sz="half" idx="4294967295"/>
          </p:nvPr>
        </p:nvSpPr>
        <p:spPr>
          <a:xfrm>
            <a:off x="7328098" y="6416675"/>
            <a:ext cx="1587302" cy="365125"/>
          </a:xfrm>
          <a:prstGeom prst="rect">
            <a:avLst/>
          </a:prstGeom>
        </p:spPr>
        <p:txBody>
          <a:bodyPr/>
          <a:lstStyle/>
          <a:p>
            <a:fld id="{61BD9DE9-DFE7-443D-90BF-8EBB93F438E5}" type="datetime5">
              <a:rPr lang="zh-CN" altLang="en-US" smtClean="0"/>
              <a:t>2025/3/3</a:t>
            </a:fld>
            <a:endParaRPr lang="en-US" dirty="0"/>
          </a:p>
        </p:txBody>
      </p:sp>
      <p:sp>
        <p:nvSpPr>
          <p:cNvPr id="5" name="灯片编号占位符 4">
            <a:extLst>
              <a:ext uri="{FF2B5EF4-FFF2-40B4-BE49-F238E27FC236}">
                <a16:creationId xmlns:a16="http://schemas.microsoft.com/office/drawing/2014/main" id="{24049889-949E-5C40-F3B9-D07E6DF42556}"/>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38</a:t>
            </a:fld>
            <a:endParaRPr lang="en-US" dirty="0"/>
          </a:p>
        </p:txBody>
      </p:sp>
      <p:pic>
        <p:nvPicPr>
          <p:cNvPr id="3074" name="Picture 2">
            <a:extLst>
              <a:ext uri="{FF2B5EF4-FFF2-40B4-BE49-F238E27FC236}">
                <a16:creationId xmlns:a16="http://schemas.microsoft.com/office/drawing/2014/main" id="{BECE0721-CAA6-C7AB-AD83-99B87D810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2" y="1905000"/>
            <a:ext cx="8915400" cy="31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187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F56C6-B070-61BA-818D-53F164F2FA69}"/>
              </a:ext>
            </a:extLst>
          </p:cNvPr>
          <p:cNvSpPr>
            <a:spLocks noGrp="1"/>
          </p:cNvSpPr>
          <p:nvPr>
            <p:ph type="title"/>
          </p:nvPr>
        </p:nvSpPr>
        <p:spPr/>
        <p:txBody>
          <a:bodyPr/>
          <a:lstStyle/>
          <a:p>
            <a:r>
              <a:rPr lang="zh-CN" altLang="en-US" dirty="0"/>
              <a:t>人群计数</a:t>
            </a:r>
          </a:p>
        </p:txBody>
      </p:sp>
      <p:sp>
        <p:nvSpPr>
          <p:cNvPr id="4" name="日期占位符 3">
            <a:extLst>
              <a:ext uri="{FF2B5EF4-FFF2-40B4-BE49-F238E27FC236}">
                <a16:creationId xmlns:a16="http://schemas.microsoft.com/office/drawing/2014/main" id="{02999DF4-5CE0-93C5-597B-E598D6BC346C}"/>
              </a:ext>
            </a:extLst>
          </p:cNvPr>
          <p:cNvSpPr>
            <a:spLocks noGrp="1"/>
          </p:cNvSpPr>
          <p:nvPr>
            <p:ph type="dt" sz="half" idx="4294967295"/>
          </p:nvPr>
        </p:nvSpPr>
        <p:spPr>
          <a:xfrm>
            <a:off x="7328098" y="6416675"/>
            <a:ext cx="1587302" cy="365125"/>
          </a:xfrm>
          <a:prstGeom prst="rect">
            <a:avLst/>
          </a:prstGeom>
        </p:spPr>
        <p:txBody>
          <a:bodyPr/>
          <a:lstStyle/>
          <a:p>
            <a:fld id="{555CDFC5-7F74-4CB0-B92D-B2902D432263}" type="datetime5">
              <a:rPr lang="zh-CN" altLang="en-US" smtClean="0"/>
              <a:t>2025/3/3</a:t>
            </a:fld>
            <a:endParaRPr lang="en-US" dirty="0"/>
          </a:p>
        </p:txBody>
      </p:sp>
      <p:sp>
        <p:nvSpPr>
          <p:cNvPr id="5" name="灯片编号占位符 4">
            <a:extLst>
              <a:ext uri="{FF2B5EF4-FFF2-40B4-BE49-F238E27FC236}">
                <a16:creationId xmlns:a16="http://schemas.microsoft.com/office/drawing/2014/main" id="{EEA9F599-5E9C-F58A-08A9-3535F56EB9E0}"/>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39</a:t>
            </a:fld>
            <a:endParaRPr lang="en-US" dirty="0"/>
          </a:p>
        </p:txBody>
      </p:sp>
      <p:pic>
        <p:nvPicPr>
          <p:cNvPr id="9" name="图片 8">
            <a:extLst>
              <a:ext uri="{FF2B5EF4-FFF2-40B4-BE49-F238E27FC236}">
                <a16:creationId xmlns:a16="http://schemas.microsoft.com/office/drawing/2014/main" id="{6CFB171B-383D-579A-5F61-E2CE08F87F25}"/>
              </a:ext>
            </a:extLst>
          </p:cNvPr>
          <p:cNvPicPr>
            <a:picLocks noChangeAspect="1"/>
          </p:cNvPicPr>
          <p:nvPr/>
        </p:nvPicPr>
        <p:blipFill>
          <a:blip r:embed="rId2"/>
          <a:stretch>
            <a:fillRect/>
          </a:stretch>
        </p:blipFill>
        <p:spPr>
          <a:xfrm>
            <a:off x="4570567" y="2002047"/>
            <a:ext cx="4511563" cy="2853906"/>
          </a:xfrm>
          <a:prstGeom prst="rect">
            <a:avLst/>
          </a:prstGeom>
        </p:spPr>
      </p:pic>
      <p:pic>
        <p:nvPicPr>
          <p:cNvPr id="2052" name="Picture 4">
            <a:extLst>
              <a:ext uri="{FF2B5EF4-FFF2-40B4-BE49-F238E27FC236}">
                <a16:creationId xmlns:a16="http://schemas.microsoft.com/office/drawing/2014/main" id="{71D39503-F2D9-41EB-B116-93AFB7C2B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002047"/>
            <a:ext cx="4286985" cy="2853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554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0597B-65F0-4DC6-6926-3AC12EE1E6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98E65-5777-4FBC-4369-3493ABA23B10}"/>
              </a:ext>
            </a:extLst>
          </p:cNvPr>
          <p:cNvSpPr>
            <a:spLocks noGrp="1"/>
          </p:cNvSpPr>
          <p:nvPr>
            <p:ph type="title"/>
          </p:nvPr>
        </p:nvSpPr>
        <p:spPr>
          <a:xfrm>
            <a:off x="0" y="2362200"/>
            <a:ext cx="9144000" cy="1905000"/>
          </a:xfrm>
        </p:spPr>
        <p:txBody>
          <a:bodyPr>
            <a:noAutofit/>
          </a:bodyPr>
          <a:lstStyle/>
          <a:p>
            <a:r>
              <a:rPr lang="zh-CN" altLang="en-US" sz="5400" b="1" dirty="0"/>
              <a:t>引子</a:t>
            </a:r>
            <a:r>
              <a:rPr lang="zh-CN" altLang="en-US" sz="5400" dirty="0"/>
              <a:t>：</a:t>
            </a:r>
            <a:br>
              <a:rPr lang="en-US" altLang="zh-CN" sz="5400" dirty="0"/>
            </a:br>
            <a:r>
              <a:rPr lang="zh-CN" altLang="en-US" sz="5400" dirty="0"/>
              <a:t>先直观感受一下计算机视觉</a:t>
            </a:r>
          </a:p>
        </p:txBody>
      </p:sp>
      <p:sp>
        <p:nvSpPr>
          <p:cNvPr id="4" name="Date Placeholder 3">
            <a:extLst>
              <a:ext uri="{FF2B5EF4-FFF2-40B4-BE49-F238E27FC236}">
                <a16:creationId xmlns:a16="http://schemas.microsoft.com/office/drawing/2014/main" id="{C1B2B6F3-FBFF-24AF-C2FE-BA72A68C3A64}"/>
              </a:ext>
            </a:extLst>
          </p:cNvPr>
          <p:cNvSpPr>
            <a:spLocks noGrp="1"/>
          </p:cNvSpPr>
          <p:nvPr>
            <p:ph type="dt" sz="half" idx="4294967295"/>
          </p:nvPr>
        </p:nvSpPr>
        <p:spPr>
          <a:xfrm>
            <a:off x="7328098" y="6416675"/>
            <a:ext cx="1587302" cy="365125"/>
          </a:xfrm>
          <a:prstGeom prst="rect">
            <a:avLst/>
          </a:prstGeom>
        </p:spPr>
        <p:txBody>
          <a:bodyPr/>
          <a:lstStyle/>
          <a:p>
            <a:fld id="{5D41E062-9E9E-4E56-BB94-72B0A12C1C49}" type="datetime5">
              <a:rPr lang="zh-CN" altLang="en-US" smtClean="0"/>
              <a:t>2025/3/3</a:t>
            </a:fld>
            <a:endParaRPr lang="en-US" dirty="0"/>
          </a:p>
        </p:txBody>
      </p:sp>
      <p:sp>
        <p:nvSpPr>
          <p:cNvPr id="5" name="Slide Number Placeholder 4">
            <a:extLst>
              <a:ext uri="{FF2B5EF4-FFF2-40B4-BE49-F238E27FC236}">
                <a16:creationId xmlns:a16="http://schemas.microsoft.com/office/drawing/2014/main" id="{13535C1D-5BA2-E2FD-8A15-462F95813ED9}"/>
              </a:ext>
            </a:extLst>
          </p:cNvPr>
          <p:cNvSpPr>
            <a:spLocks noGrp="1"/>
          </p:cNvSpPr>
          <p:nvPr>
            <p:ph type="sldNum" sz="quarter" idx="12"/>
          </p:nvPr>
        </p:nvSpPr>
        <p:spPr>
          <a:xfrm>
            <a:off x="6324798" y="6394450"/>
            <a:ext cx="1003300" cy="365125"/>
          </a:xfrm>
          <a:prstGeom prst="rect">
            <a:avLst/>
          </a:prstGeom>
        </p:spPr>
        <p:txBody>
          <a:bodyPr/>
          <a:lstStyle/>
          <a:p>
            <a:fld id="{CF7DC490-98B8-074B-BB30-37775A2447EF}" type="slidenum">
              <a:rPr lang="en-US" smtClean="0"/>
              <a:pPr/>
              <a:t>4</a:t>
            </a:fld>
            <a:endParaRPr lang="en-US" dirty="0"/>
          </a:p>
        </p:txBody>
      </p:sp>
    </p:spTree>
    <p:extLst>
      <p:ext uri="{BB962C8B-B14F-4D97-AF65-F5344CB8AC3E}">
        <p14:creationId xmlns:p14="http://schemas.microsoft.com/office/powerpoint/2010/main" val="1420437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is computer vision?</a:t>
            </a:r>
            <a:endParaRPr lang="en-US" sz="3600" dirty="0"/>
          </a:p>
        </p:txBody>
      </p:sp>
      <p:sp>
        <p:nvSpPr>
          <p:cNvPr id="12" name="文本框 11">
            <a:extLst>
              <a:ext uri="{FF2B5EF4-FFF2-40B4-BE49-F238E27FC236}">
                <a16:creationId xmlns:a16="http://schemas.microsoft.com/office/drawing/2014/main" id="{1F7260B0-2188-4DA6-86AB-56C72B01B9B4}"/>
              </a:ext>
            </a:extLst>
          </p:cNvPr>
          <p:cNvSpPr txBox="1"/>
          <p:nvPr/>
        </p:nvSpPr>
        <p:spPr>
          <a:xfrm>
            <a:off x="990600" y="1905000"/>
            <a:ext cx="7023980" cy="3108543"/>
          </a:xfrm>
          <a:prstGeom prst="rect">
            <a:avLst/>
          </a:prstGeom>
          <a:noFill/>
          <a:ln w="19050">
            <a:solidFill>
              <a:schemeClr val="tx1"/>
            </a:solidFill>
          </a:ln>
        </p:spPr>
        <p:txBody>
          <a:bodyPr wrap="square">
            <a:spAutoFit/>
          </a:bodyPr>
          <a:lstStyle/>
          <a:p>
            <a:pPr algn="l">
              <a:buFont typeface="Arial" panose="020B0604020202020204" pitchFamily="34" charset="0"/>
              <a:buChar char="•"/>
            </a:pPr>
            <a:r>
              <a:rPr lang="zh-CN" altLang="en-US" sz="2800" b="1" i="0" dirty="0">
                <a:solidFill>
                  <a:srgbClr val="FF0000"/>
                </a:solidFill>
                <a:effectLst/>
                <a:latin typeface="Arial" panose="020B0604020202020204" pitchFamily="34" charset="0"/>
              </a:rPr>
              <a:t>高级</a:t>
            </a:r>
            <a:r>
              <a:rPr lang="zh-CN" altLang="en-US" sz="2800" b="1" dirty="0">
                <a:solidFill>
                  <a:srgbClr val="FF0000"/>
                </a:solidFill>
                <a:latin typeface="Arial" panose="020B0604020202020204" pitchFamily="34" charset="0"/>
              </a:rPr>
              <a:t>分析</a:t>
            </a:r>
            <a:r>
              <a:rPr lang="zh-CN" altLang="en-US" sz="2800" b="1" i="0" dirty="0">
                <a:solidFill>
                  <a:srgbClr val="202122"/>
                </a:solidFill>
                <a:effectLst/>
                <a:latin typeface="Arial" panose="020B0604020202020204" pitchFamily="34" charset="0"/>
              </a:rPr>
              <a:t>：</a:t>
            </a:r>
            <a:r>
              <a:rPr lang="zh-CN" altLang="en-US" sz="2800" b="0" i="0" dirty="0">
                <a:solidFill>
                  <a:srgbClr val="202122"/>
                </a:solidFill>
                <a:effectLst/>
                <a:latin typeface="Arial" panose="020B0604020202020204" pitchFamily="34" charset="0"/>
              </a:rPr>
              <a:t>到了这一步，数据往往具有很小的数量，例如图像中经先前处理被认为含有目标物体的部分。这时的处理包括：验证得到的数据是否符合前提要求</a:t>
            </a:r>
          </a:p>
          <a:p>
            <a:pPr marL="457200" indent="-457200" algn="l">
              <a:buFont typeface="Wingdings" panose="05000000000000000000" pitchFamily="2" charset="2"/>
              <a:buChar char="ü"/>
            </a:pPr>
            <a:r>
              <a:rPr lang="zh-CN" altLang="en-US" sz="2800" b="0" i="0" dirty="0">
                <a:solidFill>
                  <a:srgbClr val="202122"/>
                </a:solidFill>
                <a:effectLst/>
                <a:latin typeface="Arial" panose="020B0604020202020204" pitchFamily="34" charset="0"/>
              </a:rPr>
              <a:t>估测特定系数，比如目标的姿态</a:t>
            </a:r>
            <a:endParaRPr lang="en-US" altLang="zh-CN" sz="2800" b="0" i="0" dirty="0">
              <a:solidFill>
                <a:srgbClr val="202122"/>
              </a:solidFill>
              <a:effectLst/>
              <a:latin typeface="Arial" panose="020B0604020202020204" pitchFamily="34" charset="0"/>
            </a:endParaRPr>
          </a:p>
          <a:p>
            <a:pPr marL="457200" indent="-457200" algn="l">
              <a:buFont typeface="Wingdings" panose="05000000000000000000" pitchFamily="2" charset="2"/>
              <a:buChar char="ü"/>
            </a:pPr>
            <a:r>
              <a:rPr lang="zh-CN" altLang="en-US" sz="2800" dirty="0">
                <a:solidFill>
                  <a:srgbClr val="202122"/>
                </a:solidFill>
                <a:latin typeface="Arial" panose="020B0604020202020204" pitchFamily="34" charset="0"/>
              </a:rPr>
              <a:t>目标跟踪</a:t>
            </a:r>
            <a:endParaRPr lang="zh-CN" altLang="en-US" sz="2800" b="0" i="0" dirty="0">
              <a:solidFill>
                <a:srgbClr val="202122"/>
              </a:solidFill>
              <a:effectLst/>
              <a:latin typeface="Arial" panose="020B0604020202020204" pitchFamily="34" charset="0"/>
            </a:endParaRPr>
          </a:p>
          <a:p>
            <a:pPr marL="457200" indent="-457200" algn="l">
              <a:buFont typeface="Wingdings" panose="05000000000000000000" pitchFamily="2" charset="2"/>
              <a:buChar char="ü"/>
            </a:pPr>
            <a:r>
              <a:rPr lang="zh-CN" altLang="en-US" sz="2800" b="0" i="0" dirty="0">
                <a:solidFill>
                  <a:srgbClr val="202122"/>
                </a:solidFill>
                <a:effectLst/>
                <a:latin typeface="Arial" panose="020B0604020202020204" pitchFamily="34" charset="0"/>
              </a:rPr>
              <a:t>对目标进行分类</a:t>
            </a:r>
          </a:p>
        </p:txBody>
      </p:sp>
      <p:sp>
        <p:nvSpPr>
          <p:cNvPr id="4" name="Rectangle 3">
            <a:extLst>
              <a:ext uri="{FF2B5EF4-FFF2-40B4-BE49-F238E27FC236}">
                <a16:creationId xmlns:a16="http://schemas.microsoft.com/office/drawing/2014/main" id="{23B250CB-BDC3-44E9-A8AD-7CBCCEA8F960}"/>
              </a:ext>
            </a:extLst>
          </p:cNvPr>
          <p:cNvSpPr>
            <a:spLocks noChangeArrowheads="1"/>
          </p:cNvSpPr>
          <p:nvPr/>
        </p:nvSpPr>
        <p:spPr bwMode="auto">
          <a:xfrm>
            <a:off x="0" y="-162537"/>
            <a:ext cx="256464" cy="3250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日期占位符 2">
            <a:extLst>
              <a:ext uri="{FF2B5EF4-FFF2-40B4-BE49-F238E27FC236}">
                <a16:creationId xmlns:a16="http://schemas.microsoft.com/office/drawing/2014/main" id="{3649D674-0FB2-4F46-9E04-23109FC496C7}"/>
              </a:ext>
            </a:extLst>
          </p:cNvPr>
          <p:cNvSpPr>
            <a:spLocks noGrp="1"/>
          </p:cNvSpPr>
          <p:nvPr>
            <p:ph type="dt" sz="half" idx="4294967295"/>
          </p:nvPr>
        </p:nvSpPr>
        <p:spPr>
          <a:xfrm>
            <a:off x="7328098" y="6416675"/>
            <a:ext cx="1587302" cy="365125"/>
          </a:xfrm>
          <a:prstGeom prst="rect">
            <a:avLst/>
          </a:prstGeom>
        </p:spPr>
        <p:txBody>
          <a:bodyPr/>
          <a:lstStyle/>
          <a:p>
            <a:fld id="{C0C72A1B-8884-4A9A-86B0-C148D8A9DAEA}" type="datetime5">
              <a:rPr lang="zh-CN" altLang="en-US" smtClean="0"/>
              <a:t>2025/3/3</a:t>
            </a:fld>
            <a:endParaRPr lang="en-US" dirty="0"/>
          </a:p>
        </p:txBody>
      </p:sp>
      <p:sp>
        <p:nvSpPr>
          <p:cNvPr id="5" name="灯片编号占位符 4">
            <a:extLst>
              <a:ext uri="{FF2B5EF4-FFF2-40B4-BE49-F238E27FC236}">
                <a16:creationId xmlns:a16="http://schemas.microsoft.com/office/drawing/2014/main" id="{C0E7B566-A31F-4DE6-BC91-492108558F4F}"/>
              </a:ext>
            </a:extLst>
          </p:cNvPr>
          <p:cNvSpPr>
            <a:spLocks noGrp="1"/>
          </p:cNvSpPr>
          <p:nvPr>
            <p:ph type="sldNum" sz="quarter" idx="12"/>
          </p:nvPr>
        </p:nvSpPr>
        <p:spPr/>
        <p:txBody>
          <a:bodyPr/>
          <a:lstStyle/>
          <a:p>
            <a:fld id="{CF7DC490-98B8-074B-BB30-37775A2447EF}" type="slidenum">
              <a:rPr lang="en-US" smtClean="0"/>
              <a:pPr/>
              <a:t>40</a:t>
            </a:fld>
            <a:endParaRPr lang="en-US" dirty="0"/>
          </a:p>
        </p:txBody>
      </p:sp>
    </p:spTree>
    <p:extLst>
      <p:ext uri="{BB962C8B-B14F-4D97-AF65-F5344CB8AC3E}">
        <p14:creationId xmlns:p14="http://schemas.microsoft.com/office/powerpoint/2010/main" val="3005608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83F1E5EC-678D-4E2B-920E-A1DE61BF04C1}"/>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41</a:t>
            </a:fld>
            <a:endParaRPr lang="en-US" dirty="0"/>
          </a:p>
        </p:txBody>
      </p:sp>
      <p:pic>
        <p:nvPicPr>
          <p:cNvPr id="2050" name="Picture 2" descr="深度学习人体姿态估计_云峰阁-CSDN博客">
            <a:extLst>
              <a:ext uri="{FF2B5EF4-FFF2-40B4-BE49-F238E27FC236}">
                <a16:creationId xmlns:a16="http://schemas.microsoft.com/office/drawing/2014/main" id="{02FAF4DE-6FD8-4C95-9A38-9D8B7C998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752600"/>
            <a:ext cx="5715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434D6F1-95FB-41A6-9DCD-1895F82276FA}"/>
              </a:ext>
            </a:extLst>
          </p:cNvPr>
          <p:cNvSpPr txBox="1"/>
          <p:nvPr/>
        </p:nvSpPr>
        <p:spPr>
          <a:xfrm>
            <a:off x="2209133" y="5344439"/>
            <a:ext cx="4617216" cy="461665"/>
          </a:xfrm>
          <a:prstGeom prst="rect">
            <a:avLst/>
          </a:prstGeom>
          <a:noFill/>
        </p:spPr>
        <p:txBody>
          <a:bodyPr wrap="square">
            <a:spAutoFit/>
          </a:bodyPr>
          <a:lstStyle/>
          <a:p>
            <a:pPr marL="457200" indent="-457200" algn="l">
              <a:buFont typeface="Wingdings" panose="05000000000000000000" pitchFamily="2" charset="2"/>
              <a:buChar char="ü"/>
            </a:pPr>
            <a:r>
              <a:rPr lang="zh-CN" altLang="en-US" sz="2400" dirty="0">
                <a:solidFill>
                  <a:srgbClr val="202122"/>
                </a:solidFill>
                <a:latin typeface="Arial" panose="020B0604020202020204" pitchFamily="34" charset="0"/>
              </a:rPr>
              <a:t>姿态估计，能做什么？</a:t>
            </a:r>
            <a:endParaRPr lang="zh-CN" altLang="en-US" sz="2400" b="0" i="0" dirty="0">
              <a:solidFill>
                <a:srgbClr val="202122"/>
              </a:solidFill>
              <a:effectLst/>
              <a:latin typeface="Arial" panose="020B0604020202020204" pitchFamily="34" charset="0"/>
            </a:endParaRPr>
          </a:p>
        </p:txBody>
      </p:sp>
      <p:sp>
        <p:nvSpPr>
          <p:cNvPr id="2" name="日期占位符 1">
            <a:extLst>
              <a:ext uri="{FF2B5EF4-FFF2-40B4-BE49-F238E27FC236}">
                <a16:creationId xmlns:a16="http://schemas.microsoft.com/office/drawing/2014/main" id="{BC0FA434-2956-4B2A-A65D-78ADD0E6DD7D}"/>
              </a:ext>
            </a:extLst>
          </p:cNvPr>
          <p:cNvSpPr>
            <a:spLocks noGrp="1"/>
          </p:cNvSpPr>
          <p:nvPr>
            <p:ph type="dt" sz="half" idx="4294967295"/>
          </p:nvPr>
        </p:nvSpPr>
        <p:spPr>
          <a:xfrm>
            <a:off x="7328098" y="6416675"/>
            <a:ext cx="1587302" cy="365125"/>
          </a:xfrm>
          <a:prstGeom prst="rect">
            <a:avLst/>
          </a:prstGeom>
        </p:spPr>
        <p:txBody>
          <a:bodyPr/>
          <a:lstStyle/>
          <a:p>
            <a:fld id="{0FFE5B33-05F8-4DB0-8110-62EE58063B2D}" type="datetime5">
              <a:rPr lang="zh-CN" altLang="en-US" smtClean="0"/>
              <a:t>2025/3/3</a:t>
            </a:fld>
            <a:endParaRPr lang="en-US" dirty="0"/>
          </a:p>
        </p:txBody>
      </p:sp>
    </p:spTree>
    <p:extLst>
      <p:ext uri="{BB962C8B-B14F-4D97-AF65-F5344CB8AC3E}">
        <p14:creationId xmlns:p14="http://schemas.microsoft.com/office/powerpoint/2010/main" val="1478035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详解计算机视觉五大技术：图像分类、对象检测、目标跟踪、语义分割和实例分割..._AI科技大本营-CSDN博客">
            <a:extLst>
              <a:ext uri="{FF2B5EF4-FFF2-40B4-BE49-F238E27FC236}">
                <a16:creationId xmlns:a16="http://schemas.microsoft.com/office/drawing/2014/main" id="{EDC88757-D1CE-45AA-BCA0-6759A048A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2700"/>
            <a:ext cx="9144000" cy="42926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BC8E42-A419-4F22-A244-5BC876FC6DF5}"/>
              </a:ext>
            </a:extLst>
          </p:cNvPr>
          <p:cNvSpPr txBox="1"/>
          <p:nvPr/>
        </p:nvSpPr>
        <p:spPr>
          <a:xfrm>
            <a:off x="2263392" y="5638800"/>
            <a:ext cx="4617216" cy="461665"/>
          </a:xfrm>
          <a:prstGeom prst="rect">
            <a:avLst/>
          </a:prstGeom>
          <a:noFill/>
        </p:spPr>
        <p:txBody>
          <a:bodyPr wrap="square">
            <a:spAutoFit/>
          </a:bodyPr>
          <a:lstStyle/>
          <a:p>
            <a:pPr marL="457200" indent="-457200" algn="l">
              <a:buFont typeface="Wingdings" panose="05000000000000000000" pitchFamily="2" charset="2"/>
              <a:buChar char="ü"/>
            </a:pPr>
            <a:r>
              <a:rPr lang="zh-CN" altLang="en-US" sz="2400" dirty="0">
                <a:solidFill>
                  <a:srgbClr val="202122"/>
                </a:solidFill>
                <a:latin typeface="Arial" panose="020B0604020202020204" pitchFamily="34" charset="0"/>
              </a:rPr>
              <a:t>目标跟踪，能做什么？</a:t>
            </a:r>
            <a:endParaRPr lang="zh-CN" altLang="en-US" sz="2400" b="0" i="0" dirty="0">
              <a:solidFill>
                <a:srgbClr val="202122"/>
              </a:solidFill>
              <a:effectLst/>
              <a:latin typeface="Arial" panose="020B0604020202020204" pitchFamily="34" charset="0"/>
            </a:endParaRPr>
          </a:p>
        </p:txBody>
      </p:sp>
      <p:sp>
        <p:nvSpPr>
          <p:cNvPr id="2" name="日期占位符 1">
            <a:extLst>
              <a:ext uri="{FF2B5EF4-FFF2-40B4-BE49-F238E27FC236}">
                <a16:creationId xmlns:a16="http://schemas.microsoft.com/office/drawing/2014/main" id="{7E068857-CFC4-43CB-B08F-1E8B784A661B}"/>
              </a:ext>
            </a:extLst>
          </p:cNvPr>
          <p:cNvSpPr>
            <a:spLocks noGrp="1"/>
          </p:cNvSpPr>
          <p:nvPr>
            <p:ph type="dt" sz="half" idx="4294967295"/>
          </p:nvPr>
        </p:nvSpPr>
        <p:spPr>
          <a:xfrm>
            <a:off x="7328098" y="6416675"/>
            <a:ext cx="1587302" cy="365125"/>
          </a:xfrm>
          <a:prstGeom prst="rect">
            <a:avLst/>
          </a:prstGeom>
        </p:spPr>
        <p:txBody>
          <a:bodyPr/>
          <a:lstStyle/>
          <a:p>
            <a:fld id="{49CF6CC3-73BE-4896-86B5-72D3BB9D576B}" type="datetime5">
              <a:rPr lang="zh-CN" altLang="en-US" smtClean="0"/>
              <a:t>2025/3/3</a:t>
            </a:fld>
            <a:endParaRPr lang="en-US" dirty="0"/>
          </a:p>
        </p:txBody>
      </p:sp>
      <p:sp>
        <p:nvSpPr>
          <p:cNvPr id="3" name="灯片编号占位符 2">
            <a:extLst>
              <a:ext uri="{FF2B5EF4-FFF2-40B4-BE49-F238E27FC236}">
                <a16:creationId xmlns:a16="http://schemas.microsoft.com/office/drawing/2014/main" id="{AF5D4C12-E570-466A-AA9D-42638435B440}"/>
              </a:ext>
            </a:extLst>
          </p:cNvPr>
          <p:cNvSpPr>
            <a:spLocks noGrp="1"/>
          </p:cNvSpPr>
          <p:nvPr>
            <p:ph type="sldNum" sz="quarter" idx="12"/>
          </p:nvPr>
        </p:nvSpPr>
        <p:spPr/>
        <p:txBody>
          <a:bodyPr/>
          <a:lstStyle/>
          <a:p>
            <a:fld id="{CF7DC490-98B8-074B-BB30-37775A2447EF}" type="slidenum">
              <a:rPr lang="en-US" smtClean="0"/>
              <a:pPr/>
              <a:t>42</a:t>
            </a:fld>
            <a:endParaRPr lang="en-US" dirty="0"/>
          </a:p>
        </p:txBody>
      </p:sp>
    </p:spTree>
    <p:extLst>
      <p:ext uri="{BB962C8B-B14F-4D97-AF65-F5344CB8AC3E}">
        <p14:creationId xmlns:p14="http://schemas.microsoft.com/office/powerpoint/2010/main" val="2976040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6625C-E9C8-0BE8-421A-8584EB1818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56DC87-EEEF-AB68-DC81-53FAD77E7AF5}"/>
              </a:ext>
            </a:extLst>
          </p:cNvPr>
          <p:cNvSpPr>
            <a:spLocks noGrp="1"/>
          </p:cNvSpPr>
          <p:nvPr>
            <p:ph type="title"/>
          </p:nvPr>
        </p:nvSpPr>
        <p:spPr>
          <a:xfrm>
            <a:off x="457200" y="2667000"/>
            <a:ext cx="8229600" cy="1143000"/>
          </a:xfrm>
        </p:spPr>
        <p:txBody>
          <a:bodyPr>
            <a:normAutofit/>
          </a:bodyPr>
          <a:lstStyle/>
          <a:p>
            <a:r>
              <a:rPr lang="zh-CN" altLang="en-US" b="1" dirty="0"/>
              <a:t>计算机视觉可以做那些任务？</a:t>
            </a:r>
            <a:endParaRPr lang="zh-CN" altLang="en-US" dirty="0"/>
          </a:p>
        </p:txBody>
      </p:sp>
      <p:sp>
        <p:nvSpPr>
          <p:cNvPr id="4" name="Date Placeholder 3">
            <a:extLst>
              <a:ext uri="{FF2B5EF4-FFF2-40B4-BE49-F238E27FC236}">
                <a16:creationId xmlns:a16="http://schemas.microsoft.com/office/drawing/2014/main" id="{082CD4EB-6C00-FAE3-ADB6-455559C0FFF4}"/>
              </a:ext>
            </a:extLst>
          </p:cNvPr>
          <p:cNvSpPr>
            <a:spLocks noGrp="1"/>
          </p:cNvSpPr>
          <p:nvPr>
            <p:ph type="dt" sz="half" idx="4294967295"/>
          </p:nvPr>
        </p:nvSpPr>
        <p:spPr>
          <a:xfrm>
            <a:off x="7328098" y="6416675"/>
            <a:ext cx="1587302" cy="365125"/>
          </a:xfrm>
          <a:prstGeom prst="rect">
            <a:avLst/>
          </a:prstGeom>
        </p:spPr>
        <p:txBody>
          <a:bodyPr/>
          <a:lstStyle/>
          <a:p>
            <a:fld id="{78101BE4-FC15-4220-A606-A7CE2C4A4C8E}" type="datetime5">
              <a:rPr lang="zh-CN" altLang="en-US" smtClean="0"/>
              <a:t>2025/3/3</a:t>
            </a:fld>
            <a:endParaRPr lang="en-US" dirty="0"/>
          </a:p>
        </p:txBody>
      </p:sp>
      <p:sp>
        <p:nvSpPr>
          <p:cNvPr id="3" name="灯片编号占位符 2">
            <a:extLst>
              <a:ext uri="{FF2B5EF4-FFF2-40B4-BE49-F238E27FC236}">
                <a16:creationId xmlns:a16="http://schemas.microsoft.com/office/drawing/2014/main" id="{59F0FB2C-78D1-4C25-9B4B-EF2B142C2914}"/>
              </a:ext>
            </a:extLst>
          </p:cNvPr>
          <p:cNvSpPr>
            <a:spLocks noGrp="1"/>
          </p:cNvSpPr>
          <p:nvPr>
            <p:ph type="sldNum" sz="quarter" idx="12"/>
          </p:nvPr>
        </p:nvSpPr>
        <p:spPr/>
        <p:txBody>
          <a:bodyPr/>
          <a:lstStyle/>
          <a:p>
            <a:fld id="{CF7DC490-98B8-074B-BB30-37775A2447EF}" type="slidenum">
              <a:rPr lang="en-US" smtClean="0"/>
              <a:pPr/>
              <a:t>43</a:t>
            </a:fld>
            <a:endParaRPr lang="en-US" dirty="0"/>
          </a:p>
        </p:txBody>
      </p:sp>
    </p:spTree>
    <p:extLst>
      <p:ext uri="{BB962C8B-B14F-4D97-AF65-F5344CB8AC3E}">
        <p14:creationId xmlns:p14="http://schemas.microsoft.com/office/powerpoint/2010/main" val="1561242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can computer vision do?</a:t>
            </a:r>
            <a:endParaRPr lang="en-US" sz="3600" dirty="0"/>
          </a:p>
        </p:txBody>
      </p:sp>
      <p:sp>
        <p:nvSpPr>
          <p:cNvPr id="9" name="文本框 8">
            <a:extLst>
              <a:ext uri="{FF2B5EF4-FFF2-40B4-BE49-F238E27FC236}">
                <a16:creationId xmlns:a16="http://schemas.microsoft.com/office/drawing/2014/main" id="{715421A2-C4D0-4543-A0E5-332D83D82B84}"/>
              </a:ext>
            </a:extLst>
          </p:cNvPr>
          <p:cNvSpPr txBox="1"/>
          <p:nvPr/>
        </p:nvSpPr>
        <p:spPr>
          <a:xfrm>
            <a:off x="1024464" y="1417638"/>
            <a:ext cx="6477000" cy="461665"/>
          </a:xfrm>
          <a:prstGeom prst="rect">
            <a:avLst/>
          </a:prstGeom>
          <a:noFill/>
        </p:spPr>
        <p:txBody>
          <a:bodyPr wrap="square">
            <a:spAutoFit/>
          </a:bodyPr>
          <a:lstStyle/>
          <a:p>
            <a:pPr algn="ctr"/>
            <a:r>
              <a:rPr lang="en-US" altLang="zh-CN" sz="2400" b="0" i="0" u="none" strike="noStrike" baseline="0" dirty="0">
                <a:highlight>
                  <a:srgbClr val="FFFF00"/>
                </a:highlight>
                <a:latin typeface="ArialMT"/>
              </a:rPr>
              <a:t>Vision as a recognition system</a:t>
            </a:r>
            <a:endParaRPr lang="zh-CN" altLang="en-US" sz="2400" dirty="0">
              <a:highlight>
                <a:srgbClr val="FFFF00"/>
              </a:highlight>
            </a:endParaRPr>
          </a:p>
        </p:txBody>
      </p:sp>
      <p:sp>
        <p:nvSpPr>
          <p:cNvPr id="3" name="日期占位符 2">
            <a:extLst>
              <a:ext uri="{FF2B5EF4-FFF2-40B4-BE49-F238E27FC236}">
                <a16:creationId xmlns:a16="http://schemas.microsoft.com/office/drawing/2014/main" id="{D4EF3BEA-772D-4838-BBB4-E38A0CBC3434}"/>
              </a:ext>
            </a:extLst>
          </p:cNvPr>
          <p:cNvSpPr>
            <a:spLocks noGrp="1"/>
          </p:cNvSpPr>
          <p:nvPr>
            <p:ph type="dt" sz="half" idx="4294967295"/>
          </p:nvPr>
        </p:nvSpPr>
        <p:spPr>
          <a:xfrm>
            <a:off x="7328098" y="6416675"/>
            <a:ext cx="1587302" cy="365125"/>
          </a:xfrm>
          <a:prstGeom prst="rect">
            <a:avLst/>
          </a:prstGeom>
        </p:spPr>
        <p:txBody>
          <a:bodyPr/>
          <a:lstStyle/>
          <a:p>
            <a:fld id="{E3D3023B-0893-402B-8674-E7E6AA176A5E}" type="datetime5">
              <a:rPr lang="zh-CN" altLang="en-US" smtClean="0"/>
              <a:t>2025/3/3</a:t>
            </a:fld>
            <a:endParaRPr lang="en-US" dirty="0"/>
          </a:p>
        </p:txBody>
      </p:sp>
      <p:sp>
        <p:nvSpPr>
          <p:cNvPr id="4" name="灯片编号占位符 3">
            <a:extLst>
              <a:ext uri="{FF2B5EF4-FFF2-40B4-BE49-F238E27FC236}">
                <a16:creationId xmlns:a16="http://schemas.microsoft.com/office/drawing/2014/main" id="{FBDB1446-C31C-4D99-BC55-125468AA6860}"/>
              </a:ext>
            </a:extLst>
          </p:cNvPr>
          <p:cNvSpPr>
            <a:spLocks noGrp="1"/>
          </p:cNvSpPr>
          <p:nvPr>
            <p:ph type="sldNum" sz="quarter" idx="12"/>
          </p:nvPr>
        </p:nvSpPr>
        <p:spPr/>
        <p:txBody>
          <a:bodyPr/>
          <a:lstStyle/>
          <a:p>
            <a:fld id="{CF7DC490-98B8-074B-BB30-37775A2447EF}" type="slidenum">
              <a:rPr lang="en-US" smtClean="0"/>
              <a:pPr/>
              <a:t>44</a:t>
            </a:fld>
            <a:endParaRPr lang="en-US" dirty="0"/>
          </a:p>
        </p:txBody>
      </p:sp>
      <p:pic>
        <p:nvPicPr>
          <p:cNvPr id="7" name="图片 6">
            <a:extLst>
              <a:ext uri="{FF2B5EF4-FFF2-40B4-BE49-F238E27FC236}">
                <a16:creationId xmlns:a16="http://schemas.microsoft.com/office/drawing/2014/main" id="{70AFC7AA-A56D-400F-843A-3EE2CCE1B286}"/>
              </a:ext>
            </a:extLst>
          </p:cNvPr>
          <p:cNvPicPr>
            <a:picLocks noChangeAspect="1"/>
          </p:cNvPicPr>
          <p:nvPr/>
        </p:nvPicPr>
        <p:blipFill>
          <a:blip r:embed="rId2"/>
          <a:stretch>
            <a:fillRect/>
          </a:stretch>
        </p:blipFill>
        <p:spPr>
          <a:xfrm>
            <a:off x="1143000" y="2035704"/>
            <a:ext cx="6358464" cy="3705755"/>
          </a:xfrm>
          <a:prstGeom prst="rect">
            <a:avLst/>
          </a:prstGeom>
        </p:spPr>
      </p:pic>
      <p:sp>
        <p:nvSpPr>
          <p:cNvPr id="15" name="文本框 14">
            <a:extLst>
              <a:ext uri="{FF2B5EF4-FFF2-40B4-BE49-F238E27FC236}">
                <a16:creationId xmlns:a16="http://schemas.microsoft.com/office/drawing/2014/main" id="{CF59A8C2-8BED-46CD-8F84-DE1D33EB4366}"/>
              </a:ext>
            </a:extLst>
          </p:cNvPr>
          <p:cNvSpPr txBox="1"/>
          <p:nvPr/>
        </p:nvSpPr>
        <p:spPr>
          <a:xfrm>
            <a:off x="304800" y="5894169"/>
            <a:ext cx="10287000" cy="369332"/>
          </a:xfrm>
          <a:prstGeom prst="rect">
            <a:avLst/>
          </a:prstGeom>
          <a:noFill/>
        </p:spPr>
        <p:txBody>
          <a:bodyPr wrap="square">
            <a:spAutoFit/>
          </a:bodyPr>
          <a:lstStyle/>
          <a:p>
            <a:r>
              <a:rPr lang="zh-CN" altLang="en-US" sz="1600" i="0" dirty="0">
                <a:solidFill>
                  <a:srgbClr val="181818"/>
                </a:solidFill>
                <a:effectLst/>
                <a:latin typeface="PingFang SC"/>
              </a:rPr>
              <a:t>基于深度学习的花卉检测与识别系统 </a:t>
            </a:r>
            <a:r>
              <a:rPr lang="zh-CN" altLang="en-US" i="1" u="sng" dirty="0">
                <a:solidFill>
                  <a:schemeClr val="accent5"/>
                </a:solidFill>
              </a:rPr>
              <a:t>https://developer.aliyun.com/article/1194458</a:t>
            </a:r>
          </a:p>
        </p:txBody>
      </p:sp>
    </p:spTree>
    <p:extLst>
      <p:ext uri="{BB962C8B-B14F-4D97-AF65-F5344CB8AC3E}">
        <p14:creationId xmlns:p14="http://schemas.microsoft.com/office/powerpoint/2010/main" val="1508836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can computer vision do?</a:t>
            </a:r>
            <a:endParaRPr lang="en-US" sz="3600" dirty="0"/>
          </a:p>
        </p:txBody>
      </p:sp>
      <p:sp>
        <p:nvSpPr>
          <p:cNvPr id="9" name="文本框 8">
            <a:extLst>
              <a:ext uri="{FF2B5EF4-FFF2-40B4-BE49-F238E27FC236}">
                <a16:creationId xmlns:a16="http://schemas.microsoft.com/office/drawing/2014/main" id="{715421A2-C4D0-4543-A0E5-332D83D82B84}"/>
              </a:ext>
            </a:extLst>
          </p:cNvPr>
          <p:cNvSpPr txBox="1"/>
          <p:nvPr/>
        </p:nvSpPr>
        <p:spPr>
          <a:xfrm>
            <a:off x="1024464" y="1417638"/>
            <a:ext cx="6477000" cy="461665"/>
          </a:xfrm>
          <a:prstGeom prst="rect">
            <a:avLst/>
          </a:prstGeom>
          <a:noFill/>
        </p:spPr>
        <p:txBody>
          <a:bodyPr wrap="square">
            <a:spAutoFit/>
          </a:bodyPr>
          <a:lstStyle/>
          <a:p>
            <a:pPr algn="ctr"/>
            <a:r>
              <a:rPr lang="en-US" altLang="zh-CN" sz="2400" b="0" i="0" u="none" strike="noStrike" baseline="0" dirty="0">
                <a:highlight>
                  <a:srgbClr val="FFFF00"/>
                </a:highlight>
                <a:latin typeface="ArialMT"/>
              </a:rPr>
              <a:t>Vision for Autopilot</a:t>
            </a:r>
            <a:endParaRPr lang="zh-CN" altLang="en-US" sz="2400" dirty="0">
              <a:highlight>
                <a:srgbClr val="FFFF00"/>
              </a:highlight>
            </a:endParaRPr>
          </a:p>
        </p:txBody>
      </p:sp>
      <p:sp>
        <p:nvSpPr>
          <p:cNvPr id="3" name="日期占位符 2">
            <a:extLst>
              <a:ext uri="{FF2B5EF4-FFF2-40B4-BE49-F238E27FC236}">
                <a16:creationId xmlns:a16="http://schemas.microsoft.com/office/drawing/2014/main" id="{D4EF3BEA-772D-4838-BBB4-E38A0CBC3434}"/>
              </a:ext>
            </a:extLst>
          </p:cNvPr>
          <p:cNvSpPr>
            <a:spLocks noGrp="1"/>
          </p:cNvSpPr>
          <p:nvPr>
            <p:ph type="dt" sz="half" idx="4294967295"/>
          </p:nvPr>
        </p:nvSpPr>
        <p:spPr>
          <a:xfrm>
            <a:off x="7328098" y="6416675"/>
            <a:ext cx="1587302" cy="365125"/>
          </a:xfrm>
          <a:prstGeom prst="rect">
            <a:avLst/>
          </a:prstGeom>
        </p:spPr>
        <p:txBody>
          <a:bodyPr/>
          <a:lstStyle/>
          <a:p>
            <a:fld id="{E3D3023B-0893-402B-8674-E7E6AA176A5E}" type="datetime5">
              <a:rPr lang="zh-CN" altLang="en-US" smtClean="0"/>
              <a:t>2025/3/3</a:t>
            </a:fld>
            <a:endParaRPr lang="en-US" dirty="0"/>
          </a:p>
        </p:txBody>
      </p:sp>
      <p:sp>
        <p:nvSpPr>
          <p:cNvPr id="4" name="灯片编号占位符 3">
            <a:extLst>
              <a:ext uri="{FF2B5EF4-FFF2-40B4-BE49-F238E27FC236}">
                <a16:creationId xmlns:a16="http://schemas.microsoft.com/office/drawing/2014/main" id="{FBDB1446-C31C-4D99-BC55-125468AA6860}"/>
              </a:ext>
            </a:extLst>
          </p:cNvPr>
          <p:cNvSpPr>
            <a:spLocks noGrp="1"/>
          </p:cNvSpPr>
          <p:nvPr>
            <p:ph type="sldNum" sz="quarter" idx="12"/>
          </p:nvPr>
        </p:nvSpPr>
        <p:spPr/>
        <p:txBody>
          <a:bodyPr/>
          <a:lstStyle/>
          <a:p>
            <a:fld id="{CF7DC490-98B8-074B-BB30-37775A2447EF}" type="slidenum">
              <a:rPr lang="en-US" smtClean="0"/>
              <a:pPr/>
              <a:t>45</a:t>
            </a:fld>
            <a:endParaRPr lang="en-US" dirty="0"/>
          </a:p>
        </p:txBody>
      </p:sp>
      <p:pic>
        <p:nvPicPr>
          <p:cNvPr id="5124" name="Picture 4" descr="特斯拉自动驾驶系统更新，增加识别限速道路标志并控制速度功能">
            <a:extLst>
              <a:ext uri="{FF2B5EF4-FFF2-40B4-BE49-F238E27FC236}">
                <a16:creationId xmlns:a16="http://schemas.microsoft.com/office/drawing/2014/main" id="{BADE15C4-6E86-49D3-AEC7-9833748FA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99593"/>
            <a:ext cx="8001000" cy="323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831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can computer vision do?</a:t>
            </a:r>
            <a:endParaRPr lang="en-US" sz="3600" dirty="0"/>
          </a:p>
        </p:txBody>
      </p:sp>
      <p:sp>
        <p:nvSpPr>
          <p:cNvPr id="9" name="文本框 8">
            <a:extLst>
              <a:ext uri="{FF2B5EF4-FFF2-40B4-BE49-F238E27FC236}">
                <a16:creationId xmlns:a16="http://schemas.microsoft.com/office/drawing/2014/main" id="{715421A2-C4D0-4543-A0E5-332D83D82B84}"/>
              </a:ext>
            </a:extLst>
          </p:cNvPr>
          <p:cNvSpPr txBox="1"/>
          <p:nvPr/>
        </p:nvSpPr>
        <p:spPr>
          <a:xfrm>
            <a:off x="4972050" y="1725453"/>
            <a:ext cx="4191000" cy="830997"/>
          </a:xfrm>
          <a:prstGeom prst="rect">
            <a:avLst/>
          </a:prstGeom>
          <a:noFill/>
        </p:spPr>
        <p:txBody>
          <a:bodyPr wrap="square">
            <a:spAutoFit/>
          </a:bodyPr>
          <a:lstStyle/>
          <a:p>
            <a:pPr algn="ctr"/>
            <a:r>
              <a:rPr lang="en-US" altLang="zh-CN" sz="2400" b="0" i="0" u="none" strike="noStrike" baseline="0" dirty="0">
                <a:highlight>
                  <a:srgbClr val="FFFF00"/>
                </a:highlight>
                <a:latin typeface="ArialMT"/>
              </a:rPr>
              <a:t>Vision as a source of semantic information</a:t>
            </a:r>
            <a:endParaRPr lang="zh-CN" altLang="en-US" sz="2400" dirty="0">
              <a:highlight>
                <a:srgbClr val="FFFF00"/>
              </a:highlight>
            </a:endParaRPr>
          </a:p>
        </p:txBody>
      </p:sp>
      <p:sp>
        <p:nvSpPr>
          <p:cNvPr id="3" name="日期占位符 2">
            <a:extLst>
              <a:ext uri="{FF2B5EF4-FFF2-40B4-BE49-F238E27FC236}">
                <a16:creationId xmlns:a16="http://schemas.microsoft.com/office/drawing/2014/main" id="{D4EF3BEA-772D-4838-BBB4-E38A0CBC3434}"/>
              </a:ext>
            </a:extLst>
          </p:cNvPr>
          <p:cNvSpPr>
            <a:spLocks noGrp="1"/>
          </p:cNvSpPr>
          <p:nvPr>
            <p:ph type="dt" sz="half" idx="4294967295"/>
          </p:nvPr>
        </p:nvSpPr>
        <p:spPr>
          <a:xfrm>
            <a:off x="7328098" y="6416675"/>
            <a:ext cx="1587302" cy="365125"/>
          </a:xfrm>
          <a:prstGeom prst="rect">
            <a:avLst/>
          </a:prstGeom>
        </p:spPr>
        <p:txBody>
          <a:bodyPr/>
          <a:lstStyle/>
          <a:p>
            <a:fld id="{E3D3023B-0893-402B-8674-E7E6AA176A5E}" type="datetime5">
              <a:rPr lang="zh-CN" altLang="en-US" smtClean="0"/>
              <a:t>2025/3/3</a:t>
            </a:fld>
            <a:endParaRPr lang="en-US" dirty="0"/>
          </a:p>
        </p:txBody>
      </p:sp>
      <p:sp>
        <p:nvSpPr>
          <p:cNvPr id="4" name="灯片编号占位符 3">
            <a:extLst>
              <a:ext uri="{FF2B5EF4-FFF2-40B4-BE49-F238E27FC236}">
                <a16:creationId xmlns:a16="http://schemas.microsoft.com/office/drawing/2014/main" id="{FBDB1446-C31C-4D99-BC55-125468AA6860}"/>
              </a:ext>
            </a:extLst>
          </p:cNvPr>
          <p:cNvSpPr>
            <a:spLocks noGrp="1"/>
          </p:cNvSpPr>
          <p:nvPr>
            <p:ph type="sldNum" sz="quarter" idx="12"/>
          </p:nvPr>
        </p:nvSpPr>
        <p:spPr/>
        <p:txBody>
          <a:bodyPr/>
          <a:lstStyle/>
          <a:p>
            <a:fld id="{CF7DC490-98B8-074B-BB30-37775A2447EF}" type="slidenum">
              <a:rPr lang="en-US" smtClean="0"/>
              <a:pPr/>
              <a:t>46</a:t>
            </a:fld>
            <a:endParaRPr lang="en-US" dirty="0"/>
          </a:p>
        </p:txBody>
      </p:sp>
      <p:pic>
        <p:nvPicPr>
          <p:cNvPr id="4098" name="Picture 2">
            <a:extLst>
              <a:ext uri="{FF2B5EF4-FFF2-40B4-BE49-F238E27FC236}">
                <a16:creationId xmlns:a16="http://schemas.microsoft.com/office/drawing/2014/main" id="{B9259956-9E82-4ACB-9B11-3D258D27B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702" y="1295400"/>
            <a:ext cx="4737298" cy="485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6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can computer vision do?</a:t>
            </a:r>
            <a:endParaRPr lang="en-US" sz="3600" dirty="0"/>
          </a:p>
        </p:txBody>
      </p:sp>
      <p:sp>
        <p:nvSpPr>
          <p:cNvPr id="9" name="文本框 8">
            <a:extLst>
              <a:ext uri="{FF2B5EF4-FFF2-40B4-BE49-F238E27FC236}">
                <a16:creationId xmlns:a16="http://schemas.microsoft.com/office/drawing/2014/main" id="{715421A2-C4D0-4543-A0E5-332D83D82B84}"/>
              </a:ext>
            </a:extLst>
          </p:cNvPr>
          <p:cNvSpPr txBox="1"/>
          <p:nvPr/>
        </p:nvSpPr>
        <p:spPr>
          <a:xfrm>
            <a:off x="1320471" y="1373832"/>
            <a:ext cx="6579952" cy="461665"/>
          </a:xfrm>
          <a:prstGeom prst="rect">
            <a:avLst/>
          </a:prstGeom>
          <a:noFill/>
        </p:spPr>
        <p:txBody>
          <a:bodyPr wrap="square">
            <a:spAutoFit/>
          </a:bodyPr>
          <a:lstStyle/>
          <a:p>
            <a:pPr algn="ctr"/>
            <a:r>
              <a:rPr lang="en-US" altLang="zh-CN" sz="2400" b="0" i="0" u="none" strike="noStrike" baseline="0" dirty="0">
                <a:highlight>
                  <a:srgbClr val="FFFF00"/>
                </a:highlight>
                <a:latin typeface="ArialMT"/>
              </a:rPr>
              <a:t>Vision as a source of semantic information</a:t>
            </a:r>
            <a:endParaRPr lang="zh-CN" altLang="en-US" sz="2400" dirty="0">
              <a:highlight>
                <a:srgbClr val="FFFF00"/>
              </a:highlight>
            </a:endParaRPr>
          </a:p>
        </p:txBody>
      </p:sp>
      <p:sp>
        <p:nvSpPr>
          <p:cNvPr id="3" name="日期占位符 2">
            <a:extLst>
              <a:ext uri="{FF2B5EF4-FFF2-40B4-BE49-F238E27FC236}">
                <a16:creationId xmlns:a16="http://schemas.microsoft.com/office/drawing/2014/main" id="{D4EF3BEA-772D-4838-BBB4-E38A0CBC3434}"/>
              </a:ext>
            </a:extLst>
          </p:cNvPr>
          <p:cNvSpPr>
            <a:spLocks noGrp="1"/>
          </p:cNvSpPr>
          <p:nvPr>
            <p:ph type="dt" sz="half" idx="4294967295"/>
          </p:nvPr>
        </p:nvSpPr>
        <p:spPr>
          <a:xfrm>
            <a:off x="7328098" y="6416675"/>
            <a:ext cx="1587302" cy="365125"/>
          </a:xfrm>
          <a:prstGeom prst="rect">
            <a:avLst/>
          </a:prstGeom>
        </p:spPr>
        <p:txBody>
          <a:bodyPr/>
          <a:lstStyle/>
          <a:p>
            <a:fld id="{E3D3023B-0893-402B-8674-E7E6AA176A5E}" type="datetime5">
              <a:rPr lang="zh-CN" altLang="en-US" smtClean="0"/>
              <a:t>2025/3/3</a:t>
            </a:fld>
            <a:endParaRPr lang="en-US" dirty="0"/>
          </a:p>
        </p:txBody>
      </p:sp>
      <p:sp>
        <p:nvSpPr>
          <p:cNvPr id="4" name="灯片编号占位符 3">
            <a:extLst>
              <a:ext uri="{FF2B5EF4-FFF2-40B4-BE49-F238E27FC236}">
                <a16:creationId xmlns:a16="http://schemas.microsoft.com/office/drawing/2014/main" id="{FBDB1446-C31C-4D99-BC55-125468AA6860}"/>
              </a:ext>
            </a:extLst>
          </p:cNvPr>
          <p:cNvSpPr>
            <a:spLocks noGrp="1"/>
          </p:cNvSpPr>
          <p:nvPr>
            <p:ph type="sldNum" sz="quarter" idx="12"/>
          </p:nvPr>
        </p:nvSpPr>
        <p:spPr/>
        <p:txBody>
          <a:bodyPr/>
          <a:lstStyle/>
          <a:p>
            <a:fld id="{CF7DC490-98B8-074B-BB30-37775A2447EF}" type="slidenum">
              <a:rPr lang="en-US" smtClean="0"/>
              <a:pPr/>
              <a:t>47</a:t>
            </a:fld>
            <a:endParaRPr lang="en-US" dirty="0"/>
          </a:p>
        </p:txBody>
      </p:sp>
      <p:pic>
        <p:nvPicPr>
          <p:cNvPr id="3076" name="Picture 4">
            <a:extLst>
              <a:ext uri="{FF2B5EF4-FFF2-40B4-BE49-F238E27FC236}">
                <a16:creationId xmlns:a16="http://schemas.microsoft.com/office/drawing/2014/main" id="{C435FB97-CA2E-460A-BB99-2AF770F86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88" y="2071525"/>
            <a:ext cx="7900423" cy="319720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875AFF44-911F-46D2-AAB6-1F3EBA2E4ECB}"/>
              </a:ext>
            </a:extLst>
          </p:cNvPr>
          <p:cNvSpPr txBox="1"/>
          <p:nvPr/>
        </p:nvSpPr>
        <p:spPr>
          <a:xfrm>
            <a:off x="84337" y="5427203"/>
            <a:ext cx="8726288" cy="584775"/>
          </a:xfrm>
          <a:prstGeom prst="rect">
            <a:avLst/>
          </a:prstGeom>
          <a:noFill/>
        </p:spPr>
        <p:txBody>
          <a:bodyPr wrap="square">
            <a:spAutoFit/>
          </a:bodyPr>
          <a:lstStyle/>
          <a:p>
            <a:pPr algn="l"/>
            <a:r>
              <a:rPr lang="en-US" altLang="zh-CN" sz="1600" b="0" i="0" dirty="0">
                <a:solidFill>
                  <a:srgbClr val="525252"/>
                </a:solidFill>
                <a:effectLst/>
                <a:latin typeface="PingFang SC"/>
              </a:rPr>
              <a:t>[1] Kirillov A, </a:t>
            </a:r>
            <a:r>
              <a:rPr lang="en-US" altLang="zh-CN" sz="1600" b="0" i="0" dirty="0" err="1">
                <a:solidFill>
                  <a:srgbClr val="525252"/>
                </a:solidFill>
                <a:effectLst/>
                <a:latin typeface="PingFang SC"/>
              </a:rPr>
              <a:t>Mintun</a:t>
            </a:r>
            <a:r>
              <a:rPr lang="en-US" altLang="zh-CN" sz="1600" b="0" i="0" dirty="0">
                <a:solidFill>
                  <a:srgbClr val="525252"/>
                </a:solidFill>
                <a:effectLst/>
                <a:latin typeface="PingFang SC"/>
              </a:rPr>
              <a:t> E, Ravi N, et al. Segment anything[J]. </a:t>
            </a:r>
            <a:r>
              <a:rPr lang="en-US" altLang="zh-CN" sz="1600" b="0" i="0" dirty="0" err="1">
                <a:solidFill>
                  <a:srgbClr val="525252"/>
                </a:solidFill>
                <a:effectLst/>
                <a:latin typeface="PingFang SC"/>
              </a:rPr>
              <a:t>arXiv</a:t>
            </a:r>
            <a:r>
              <a:rPr lang="en-US" altLang="zh-CN" sz="1600" b="0" i="0" dirty="0">
                <a:solidFill>
                  <a:srgbClr val="525252"/>
                </a:solidFill>
                <a:effectLst/>
                <a:latin typeface="PingFang SC"/>
              </a:rPr>
              <a:t> preprint arXiv:2304.02643, 2023.</a:t>
            </a:r>
          </a:p>
          <a:p>
            <a:pPr algn="l"/>
            <a:r>
              <a:rPr lang="en-US" altLang="zh-CN" sz="1600" b="0" i="0" dirty="0">
                <a:solidFill>
                  <a:srgbClr val="525252"/>
                </a:solidFill>
                <a:effectLst/>
                <a:latin typeface="PingFang SC"/>
              </a:rPr>
              <a:t>[2] </a:t>
            </a:r>
            <a:r>
              <a:rPr lang="en-US" altLang="zh-CN" sz="1600" b="1" i="0" dirty="0">
                <a:solidFill>
                  <a:srgbClr val="525252"/>
                </a:solidFill>
                <a:effectLst/>
                <a:latin typeface="pingfang SC"/>
              </a:rPr>
              <a:t>Segment-Any-Video </a:t>
            </a:r>
            <a:r>
              <a:rPr lang="en-US" altLang="zh-CN" sz="1600" b="0" i="1" u="sng" dirty="0">
                <a:solidFill>
                  <a:schemeClr val="accent5"/>
                </a:solidFill>
                <a:effectLst/>
                <a:latin typeface="pingfang SC"/>
              </a:rPr>
              <a:t>https://github.com/kadirnar/segment-anything-video</a:t>
            </a:r>
          </a:p>
        </p:txBody>
      </p:sp>
    </p:spTree>
    <p:extLst>
      <p:ext uri="{BB962C8B-B14F-4D97-AF65-F5344CB8AC3E}">
        <p14:creationId xmlns:p14="http://schemas.microsoft.com/office/powerpoint/2010/main" val="1671535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C092E-6FC0-4AEB-86C4-0308D4E2A253}"/>
              </a:ext>
            </a:extLst>
          </p:cNvPr>
          <p:cNvSpPr>
            <a:spLocks noGrp="1"/>
          </p:cNvSpPr>
          <p:nvPr>
            <p:ph type="title"/>
          </p:nvPr>
        </p:nvSpPr>
        <p:spPr/>
        <p:txBody>
          <a:bodyPr/>
          <a:lstStyle/>
          <a:p>
            <a:r>
              <a:rPr lang="en-US" altLang="zh-CN" sz="4400" dirty="0"/>
              <a:t>What can computer vision do?</a:t>
            </a:r>
            <a:endParaRPr lang="zh-CN" altLang="en-US" dirty="0"/>
          </a:p>
        </p:txBody>
      </p:sp>
      <p:sp>
        <p:nvSpPr>
          <p:cNvPr id="4" name="日期占位符 3">
            <a:extLst>
              <a:ext uri="{FF2B5EF4-FFF2-40B4-BE49-F238E27FC236}">
                <a16:creationId xmlns:a16="http://schemas.microsoft.com/office/drawing/2014/main" id="{3C18AD7B-1BF9-4C4C-B22D-732F1E110D03}"/>
              </a:ext>
            </a:extLst>
          </p:cNvPr>
          <p:cNvSpPr>
            <a:spLocks noGrp="1"/>
          </p:cNvSpPr>
          <p:nvPr>
            <p:ph type="dt" sz="half" idx="4294967295"/>
          </p:nvPr>
        </p:nvSpPr>
        <p:spPr>
          <a:xfrm>
            <a:off x="7328098" y="6416675"/>
            <a:ext cx="1587302" cy="365125"/>
          </a:xfrm>
          <a:prstGeom prst="rect">
            <a:avLst/>
          </a:prstGeom>
        </p:spPr>
        <p:txBody>
          <a:bodyPr/>
          <a:lstStyle/>
          <a:p>
            <a:fld id="{9A063811-B3BD-4C3F-917F-1BA53DB1B218}" type="datetime5">
              <a:rPr lang="zh-CN" altLang="en-US" smtClean="0"/>
              <a:t>2025/3/3</a:t>
            </a:fld>
            <a:endParaRPr lang="en-US" dirty="0"/>
          </a:p>
        </p:txBody>
      </p:sp>
      <p:sp>
        <p:nvSpPr>
          <p:cNvPr id="5" name="灯片编号占位符 4">
            <a:extLst>
              <a:ext uri="{FF2B5EF4-FFF2-40B4-BE49-F238E27FC236}">
                <a16:creationId xmlns:a16="http://schemas.microsoft.com/office/drawing/2014/main" id="{C8D5D6C5-B08E-4F65-A081-F48E860AC3E7}"/>
              </a:ext>
            </a:extLst>
          </p:cNvPr>
          <p:cNvSpPr>
            <a:spLocks noGrp="1"/>
          </p:cNvSpPr>
          <p:nvPr>
            <p:ph type="sldNum" sz="quarter" idx="12"/>
          </p:nvPr>
        </p:nvSpPr>
        <p:spPr/>
        <p:txBody>
          <a:bodyPr/>
          <a:lstStyle/>
          <a:p>
            <a:fld id="{CF7DC490-98B8-074B-BB30-37775A2447EF}" type="slidenum">
              <a:rPr lang="en-US" smtClean="0"/>
              <a:pPr/>
              <a:t>48</a:t>
            </a:fld>
            <a:endParaRPr lang="en-US" dirty="0"/>
          </a:p>
        </p:txBody>
      </p:sp>
      <p:pic>
        <p:nvPicPr>
          <p:cNvPr id="9" name="图片 8">
            <a:extLst>
              <a:ext uri="{FF2B5EF4-FFF2-40B4-BE49-F238E27FC236}">
                <a16:creationId xmlns:a16="http://schemas.microsoft.com/office/drawing/2014/main" id="{7FCA13A9-BDA1-44E3-85BA-31FF9F9EB1AB}"/>
              </a:ext>
            </a:extLst>
          </p:cNvPr>
          <p:cNvPicPr>
            <a:picLocks noChangeAspect="1"/>
          </p:cNvPicPr>
          <p:nvPr/>
        </p:nvPicPr>
        <p:blipFill>
          <a:blip r:embed="rId2"/>
          <a:stretch>
            <a:fillRect/>
          </a:stretch>
        </p:blipFill>
        <p:spPr>
          <a:xfrm>
            <a:off x="173167" y="2358385"/>
            <a:ext cx="8797666" cy="3309733"/>
          </a:xfrm>
          <a:prstGeom prst="rect">
            <a:avLst/>
          </a:prstGeom>
        </p:spPr>
      </p:pic>
      <p:sp>
        <p:nvSpPr>
          <p:cNvPr id="12" name="文本框 11">
            <a:extLst>
              <a:ext uri="{FF2B5EF4-FFF2-40B4-BE49-F238E27FC236}">
                <a16:creationId xmlns:a16="http://schemas.microsoft.com/office/drawing/2014/main" id="{3A97DFE3-8E05-4CB4-8F63-DF2CE15ECC70}"/>
              </a:ext>
            </a:extLst>
          </p:cNvPr>
          <p:cNvSpPr txBox="1"/>
          <p:nvPr/>
        </p:nvSpPr>
        <p:spPr>
          <a:xfrm>
            <a:off x="1714500" y="1268696"/>
            <a:ext cx="5715000" cy="523220"/>
          </a:xfrm>
          <a:prstGeom prst="rect">
            <a:avLst/>
          </a:prstGeom>
          <a:noFill/>
        </p:spPr>
        <p:txBody>
          <a:bodyPr wrap="square">
            <a:spAutoFit/>
          </a:bodyPr>
          <a:lstStyle/>
          <a:p>
            <a:pPr algn="ctr"/>
            <a:r>
              <a:rPr lang="en-US" altLang="zh-CN" sz="2800" dirty="0">
                <a:highlight>
                  <a:srgbClr val="FFFF00"/>
                </a:highlight>
                <a:latin typeface="Calibri" panose="020F0502020204030204" pitchFamily="34" charset="0"/>
              </a:rPr>
              <a:t>Vision as art worker</a:t>
            </a:r>
            <a:endParaRPr lang="zh-CN" altLang="en-US" sz="2800" dirty="0">
              <a:highlight>
                <a:srgbClr val="FFFF00"/>
              </a:highlight>
            </a:endParaRPr>
          </a:p>
        </p:txBody>
      </p:sp>
      <p:sp>
        <p:nvSpPr>
          <p:cNvPr id="13" name="文本框 12">
            <a:extLst>
              <a:ext uri="{FF2B5EF4-FFF2-40B4-BE49-F238E27FC236}">
                <a16:creationId xmlns:a16="http://schemas.microsoft.com/office/drawing/2014/main" id="{037E56CD-A753-4271-B82B-50199D9206D3}"/>
              </a:ext>
            </a:extLst>
          </p:cNvPr>
          <p:cNvSpPr txBox="1"/>
          <p:nvPr/>
        </p:nvSpPr>
        <p:spPr>
          <a:xfrm>
            <a:off x="609600" y="1897534"/>
            <a:ext cx="6057530" cy="369332"/>
          </a:xfrm>
          <a:prstGeom prst="rect">
            <a:avLst/>
          </a:prstGeom>
          <a:noFill/>
        </p:spPr>
        <p:txBody>
          <a:bodyPr wrap="square">
            <a:spAutoFit/>
          </a:bodyPr>
          <a:lstStyle/>
          <a:p>
            <a:r>
              <a:rPr lang="zh-CN" altLang="en-US" b="0" i="0" dirty="0">
                <a:solidFill>
                  <a:srgbClr val="191B1F"/>
                </a:solidFill>
                <a:effectLst/>
                <a:latin typeface="微软雅黑" panose="020B0503020204020204" pitchFamily="34" charset="-122"/>
                <a:ea typeface="微软雅黑" panose="020B0503020204020204" pitchFamily="34" charset="-122"/>
              </a:rPr>
              <a:t>无论从</a:t>
            </a:r>
            <a:r>
              <a:rPr lang="zh-CN" altLang="en-US" b="1" i="0" dirty="0">
                <a:solidFill>
                  <a:srgbClr val="191B1F"/>
                </a:solidFill>
                <a:effectLst/>
                <a:latin typeface="微软雅黑" panose="020B0503020204020204" pitchFamily="34" charset="-122"/>
                <a:ea typeface="微软雅黑" panose="020B0503020204020204" pitchFamily="34" charset="-122"/>
              </a:rPr>
              <a:t>真实度</a:t>
            </a:r>
            <a:r>
              <a:rPr lang="zh-CN" altLang="en-US" b="0" i="0" dirty="0">
                <a:solidFill>
                  <a:srgbClr val="191B1F"/>
                </a:solidFill>
                <a:effectLst/>
                <a:latin typeface="微软雅黑" panose="020B0503020204020204" pitchFamily="34" charset="-122"/>
                <a:ea typeface="微软雅黑" panose="020B0503020204020204" pitchFamily="34" charset="-122"/>
              </a:rPr>
              <a:t>还是</a:t>
            </a:r>
            <a:r>
              <a:rPr lang="zh-CN" altLang="en-US" b="1" dirty="0">
                <a:solidFill>
                  <a:srgbClr val="191B1F"/>
                </a:solidFill>
                <a:latin typeface="微软雅黑" panose="020B0503020204020204" pitchFamily="34" charset="-122"/>
                <a:ea typeface="微软雅黑" panose="020B0503020204020204" pitchFamily="34" charset="-122"/>
              </a:rPr>
              <a:t>文字细节</a:t>
            </a:r>
            <a:r>
              <a:rPr lang="zh-CN" altLang="en-US" dirty="0">
                <a:solidFill>
                  <a:srgbClr val="191B1F"/>
                </a:solidFill>
                <a:latin typeface="微软雅黑" panose="020B0503020204020204" pitchFamily="34" charset="-122"/>
                <a:ea typeface="微软雅黑" panose="020B0503020204020204" pitchFamily="34" charset="-122"/>
              </a:rPr>
              <a:t>的</a:t>
            </a:r>
            <a:r>
              <a:rPr lang="zh-CN" altLang="en-US" b="0" i="0" dirty="0">
                <a:solidFill>
                  <a:srgbClr val="191B1F"/>
                </a:solidFill>
                <a:effectLst/>
                <a:latin typeface="微软雅黑" panose="020B0503020204020204" pitchFamily="34" charset="-122"/>
                <a:ea typeface="微软雅黑" panose="020B0503020204020204" pitchFamily="34" charset="-122"/>
              </a:rPr>
              <a:t>还原度都几乎无可挑剔</a:t>
            </a:r>
            <a:endParaRPr lang="zh-CN" altLang="en-US"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CADF6079-BC8D-43F2-9A72-7270E7F69A09}"/>
              </a:ext>
            </a:extLst>
          </p:cNvPr>
          <p:cNvSpPr txBox="1"/>
          <p:nvPr/>
        </p:nvSpPr>
        <p:spPr>
          <a:xfrm>
            <a:off x="4267200" y="5683096"/>
            <a:ext cx="4989249" cy="369332"/>
          </a:xfrm>
          <a:prstGeom prst="rect">
            <a:avLst/>
          </a:prstGeom>
          <a:noFill/>
        </p:spPr>
        <p:txBody>
          <a:bodyPr wrap="square">
            <a:spAutoFit/>
          </a:bodyPr>
          <a:lstStyle/>
          <a:p>
            <a:r>
              <a:rPr lang="en-US" altLang="zh-CN" b="0" i="0" dirty="0">
                <a:solidFill>
                  <a:srgbClr val="191B1F"/>
                </a:solidFill>
                <a:effectLst/>
                <a:latin typeface="-apple-system"/>
              </a:rPr>
              <a:t>From </a:t>
            </a:r>
            <a:r>
              <a:rPr lang="en-US" altLang="zh-CN" b="0" i="0" dirty="0" err="1">
                <a:solidFill>
                  <a:srgbClr val="191B1F"/>
                </a:solidFill>
                <a:effectLst/>
                <a:latin typeface="-apple-system"/>
              </a:rPr>
              <a:t>openai</a:t>
            </a:r>
            <a:r>
              <a:rPr lang="en-US" altLang="zh-CN" b="0" i="0" dirty="0">
                <a:solidFill>
                  <a:srgbClr val="191B1F"/>
                </a:solidFill>
                <a:effectLst/>
                <a:latin typeface="-apple-system"/>
              </a:rPr>
              <a:t> DALL·E 2, released on Apr. 23, 2022</a:t>
            </a:r>
            <a:endParaRPr lang="zh-CN" altLang="en-US" dirty="0"/>
          </a:p>
        </p:txBody>
      </p:sp>
    </p:spTree>
    <p:extLst>
      <p:ext uri="{BB962C8B-B14F-4D97-AF65-F5344CB8AC3E}">
        <p14:creationId xmlns:p14="http://schemas.microsoft.com/office/powerpoint/2010/main" val="226542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can computer vision do?</a:t>
            </a:r>
            <a:endParaRPr lang="en-US" sz="3600" dirty="0"/>
          </a:p>
        </p:txBody>
      </p:sp>
      <p:sp>
        <p:nvSpPr>
          <p:cNvPr id="7" name="文本框 6">
            <a:extLst>
              <a:ext uri="{FF2B5EF4-FFF2-40B4-BE49-F238E27FC236}">
                <a16:creationId xmlns:a16="http://schemas.microsoft.com/office/drawing/2014/main" id="{9C63B4AC-39E7-4F6B-8636-6A1501980942}"/>
              </a:ext>
            </a:extLst>
          </p:cNvPr>
          <p:cNvSpPr txBox="1"/>
          <p:nvPr/>
        </p:nvSpPr>
        <p:spPr>
          <a:xfrm>
            <a:off x="3444910" y="5608893"/>
            <a:ext cx="5715000" cy="523220"/>
          </a:xfrm>
          <a:prstGeom prst="rect">
            <a:avLst/>
          </a:prstGeom>
          <a:noFill/>
        </p:spPr>
        <p:txBody>
          <a:bodyPr wrap="square">
            <a:spAutoFit/>
          </a:bodyPr>
          <a:lstStyle/>
          <a:p>
            <a:pPr algn="ctr"/>
            <a:r>
              <a:rPr lang="en-US" altLang="zh-CN" sz="2800" dirty="0">
                <a:highlight>
                  <a:srgbClr val="FFFF00"/>
                </a:highlight>
                <a:latin typeface="Calibri" panose="020F0502020204030204" pitchFamily="34" charset="0"/>
              </a:rPr>
              <a:t>Vision as measurement device</a:t>
            </a:r>
            <a:endParaRPr lang="zh-CN" altLang="en-US" sz="2800" dirty="0">
              <a:highlight>
                <a:srgbClr val="FFFF00"/>
              </a:highlight>
            </a:endParaRPr>
          </a:p>
        </p:txBody>
      </p:sp>
      <p:pic>
        <p:nvPicPr>
          <p:cNvPr id="8" name="图片 7">
            <a:extLst>
              <a:ext uri="{FF2B5EF4-FFF2-40B4-BE49-F238E27FC236}">
                <a16:creationId xmlns:a16="http://schemas.microsoft.com/office/drawing/2014/main" id="{D409FEA9-DF7A-43C7-89DB-7C099067D70F}"/>
              </a:ext>
            </a:extLst>
          </p:cNvPr>
          <p:cNvPicPr>
            <a:picLocks noChangeAspect="1"/>
          </p:cNvPicPr>
          <p:nvPr/>
        </p:nvPicPr>
        <p:blipFill>
          <a:blip r:embed="rId2"/>
          <a:stretch>
            <a:fillRect/>
          </a:stretch>
        </p:blipFill>
        <p:spPr>
          <a:xfrm>
            <a:off x="457199" y="1219199"/>
            <a:ext cx="3398035" cy="4918953"/>
          </a:xfrm>
          <a:prstGeom prst="rect">
            <a:avLst/>
          </a:prstGeom>
        </p:spPr>
      </p:pic>
      <p:pic>
        <p:nvPicPr>
          <p:cNvPr id="4" name="图片 3">
            <a:extLst>
              <a:ext uri="{FF2B5EF4-FFF2-40B4-BE49-F238E27FC236}">
                <a16:creationId xmlns:a16="http://schemas.microsoft.com/office/drawing/2014/main" id="{ACFBB62A-35FA-4850-B6E5-9E9D377AF240}"/>
              </a:ext>
            </a:extLst>
          </p:cNvPr>
          <p:cNvPicPr>
            <a:picLocks noChangeAspect="1"/>
          </p:cNvPicPr>
          <p:nvPr/>
        </p:nvPicPr>
        <p:blipFill>
          <a:blip r:embed="rId3"/>
          <a:stretch>
            <a:fillRect/>
          </a:stretch>
        </p:blipFill>
        <p:spPr>
          <a:xfrm>
            <a:off x="4075889" y="1676400"/>
            <a:ext cx="4648200" cy="3714750"/>
          </a:xfrm>
          <a:prstGeom prst="rect">
            <a:avLst/>
          </a:prstGeom>
        </p:spPr>
      </p:pic>
      <p:sp>
        <p:nvSpPr>
          <p:cNvPr id="3" name="日期占位符 2">
            <a:extLst>
              <a:ext uri="{FF2B5EF4-FFF2-40B4-BE49-F238E27FC236}">
                <a16:creationId xmlns:a16="http://schemas.microsoft.com/office/drawing/2014/main" id="{97BFF367-764E-4C27-933D-3E87C5920874}"/>
              </a:ext>
            </a:extLst>
          </p:cNvPr>
          <p:cNvSpPr>
            <a:spLocks noGrp="1"/>
          </p:cNvSpPr>
          <p:nvPr>
            <p:ph type="dt" sz="half" idx="4294967295"/>
          </p:nvPr>
        </p:nvSpPr>
        <p:spPr>
          <a:xfrm>
            <a:off x="7328098" y="6416675"/>
            <a:ext cx="1587302" cy="365125"/>
          </a:xfrm>
          <a:prstGeom prst="rect">
            <a:avLst/>
          </a:prstGeom>
        </p:spPr>
        <p:txBody>
          <a:bodyPr/>
          <a:lstStyle/>
          <a:p>
            <a:fld id="{E2C0A26F-B8BD-4F2B-923D-96F3321D0A9B}" type="datetime5">
              <a:rPr lang="zh-CN" altLang="en-US" smtClean="0"/>
              <a:t>2025/3/3</a:t>
            </a:fld>
            <a:endParaRPr lang="en-US" dirty="0"/>
          </a:p>
        </p:txBody>
      </p:sp>
      <p:sp>
        <p:nvSpPr>
          <p:cNvPr id="5" name="灯片编号占位符 4">
            <a:extLst>
              <a:ext uri="{FF2B5EF4-FFF2-40B4-BE49-F238E27FC236}">
                <a16:creationId xmlns:a16="http://schemas.microsoft.com/office/drawing/2014/main" id="{47E48040-598C-434D-A2CD-203489D385ED}"/>
              </a:ext>
            </a:extLst>
          </p:cNvPr>
          <p:cNvSpPr>
            <a:spLocks noGrp="1"/>
          </p:cNvSpPr>
          <p:nvPr>
            <p:ph type="sldNum" sz="quarter" idx="12"/>
          </p:nvPr>
        </p:nvSpPr>
        <p:spPr/>
        <p:txBody>
          <a:bodyPr/>
          <a:lstStyle/>
          <a:p>
            <a:fld id="{CF7DC490-98B8-074B-BB30-37775A2447EF}" type="slidenum">
              <a:rPr lang="en-US" smtClean="0"/>
              <a:pPr/>
              <a:t>49</a:t>
            </a:fld>
            <a:endParaRPr lang="en-US" dirty="0"/>
          </a:p>
        </p:txBody>
      </p:sp>
    </p:spTree>
    <p:extLst>
      <p:ext uri="{BB962C8B-B14F-4D97-AF65-F5344CB8AC3E}">
        <p14:creationId xmlns:p14="http://schemas.microsoft.com/office/powerpoint/2010/main" val="82484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F0D29-9F20-153C-7E52-EE52762C00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1A5D89-B85E-6824-37D4-54C1F8C96246}"/>
              </a:ext>
            </a:extLst>
          </p:cNvPr>
          <p:cNvSpPr>
            <a:spLocks noGrp="1"/>
          </p:cNvSpPr>
          <p:nvPr>
            <p:ph type="title"/>
          </p:nvPr>
        </p:nvSpPr>
        <p:spPr/>
        <p:txBody>
          <a:bodyPr/>
          <a:lstStyle/>
          <a:p>
            <a:r>
              <a:rPr lang="zh-CN" altLang="en-US" dirty="0"/>
              <a:t>人类视觉 </a:t>
            </a:r>
            <a:r>
              <a:rPr lang="en-US" altLang="zh-CN" dirty="0"/>
              <a:t>VS</a:t>
            </a:r>
            <a:r>
              <a:rPr lang="zh-CN" altLang="en-US" dirty="0"/>
              <a:t> 机器视觉</a:t>
            </a:r>
          </a:p>
        </p:txBody>
      </p:sp>
      <p:sp>
        <p:nvSpPr>
          <p:cNvPr id="4" name="日期占位符 3">
            <a:extLst>
              <a:ext uri="{FF2B5EF4-FFF2-40B4-BE49-F238E27FC236}">
                <a16:creationId xmlns:a16="http://schemas.microsoft.com/office/drawing/2014/main" id="{30158E9E-FA74-3BA0-302C-1781807C17C1}"/>
              </a:ext>
            </a:extLst>
          </p:cNvPr>
          <p:cNvSpPr>
            <a:spLocks noGrp="1"/>
          </p:cNvSpPr>
          <p:nvPr>
            <p:ph type="dt" sz="half" idx="4294967295"/>
          </p:nvPr>
        </p:nvSpPr>
        <p:spPr>
          <a:xfrm>
            <a:off x="7328098" y="6416675"/>
            <a:ext cx="1587302" cy="365125"/>
          </a:xfrm>
          <a:prstGeom prst="rect">
            <a:avLst/>
          </a:prstGeom>
        </p:spPr>
        <p:txBody>
          <a:bodyPr/>
          <a:lstStyle/>
          <a:p>
            <a:fld id="{3C6CF927-54CA-4A9B-AE5A-9387C7246601}" type="datetime5">
              <a:rPr lang="zh-CN" altLang="en-US" smtClean="0"/>
              <a:t>2025/3/3</a:t>
            </a:fld>
            <a:endParaRPr lang="en-US" dirty="0"/>
          </a:p>
        </p:txBody>
      </p:sp>
      <p:sp>
        <p:nvSpPr>
          <p:cNvPr id="5" name="灯片编号占位符 4">
            <a:extLst>
              <a:ext uri="{FF2B5EF4-FFF2-40B4-BE49-F238E27FC236}">
                <a16:creationId xmlns:a16="http://schemas.microsoft.com/office/drawing/2014/main" id="{26632B56-D010-3518-ECAD-A882A826403C}"/>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5</a:t>
            </a:fld>
            <a:endParaRPr lang="en-US" dirty="0"/>
          </a:p>
        </p:txBody>
      </p:sp>
      <p:pic>
        <p:nvPicPr>
          <p:cNvPr id="3" name="图片 2">
            <a:extLst>
              <a:ext uri="{FF2B5EF4-FFF2-40B4-BE49-F238E27FC236}">
                <a16:creationId xmlns:a16="http://schemas.microsoft.com/office/drawing/2014/main" id="{58C85CD7-DDAA-3274-E671-92D71C01BFC1}"/>
              </a:ext>
            </a:extLst>
          </p:cNvPr>
          <p:cNvPicPr>
            <a:picLocks noChangeAspect="1"/>
          </p:cNvPicPr>
          <p:nvPr/>
        </p:nvPicPr>
        <p:blipFill>
          <a:blip r:embed="rId2"/>
          <a:stretch>
            <a:fillRect/>
          </a:stretch>
        </p:blipFill>
        <p:spPr>
          <a:xfrm>
            <a:off x="0" y="1885310"/>
            <a:ext cx="9144000" cy="3087380"/>
          </a:xfrm>
          <a:prstGeom prst="rect">
            <a:avLst/>
          </a:prstGeom>
          <a:ln>
            <a:solidFill>
              <a:srgbClr val="222222"/>
            </a:solidFill>
          </a:ln>
        </p:spPr>
      </p:pic>
      <p:sp>
        <p:nvSpPr>
          <p:cNvPr id="6" name="文本框 5">
            <a:extLst>
              <a:ext uri="{FF2B5EF4-FFF2-40B4-BE49-F238E27FC236}">
                <a16:creationId xmlns:a16="http://schemas.microsoft.com/office/drawing/2014/main" id="{43713A6C-715E-206B-F08E-9DF22FC4334C}"/>
              </a:ext>
            </a:extLst>
          </p:cNvPr>
          <p:cNvSpPr txBox="1"/>
          <p:nvPr/>
        </p:nvSpPr>
        <p:spPr>
          <a:xfrm>
            <a:off x="2283568" y="5257800"/>
            <a:ext cx="4625502" cy="523220"/>
          </a:xfrm>
          <a:prstGeom prst="rect">
            <a:avLst/>
          </a:prstGeom>
          <a:noFill/>
        </p:spPr>
        <p:txBody>
          <a:bodyPr wrap="square">
            <a:spAutoFit/>
          </a:bodyPr>
          <a:lstStyle/>
          <a:p>
            <a:pPr algn="ctr"/>
            <a:r>
              <a:rPr lang="en-US" altLang="zh-CN" sz="2800" b="1" dirty="0"/>
              <a:t>Pipeline of computer vision</a:t>
            </a:r>
          </a:p>
        </p:txBody>
      </p:sp>
      <p:sp>
        <p:nvSpPr>
          <p:cNvPr id="7" name="文本框 6">
            <a:extLst>
              <a:ext uri="{FF2B5EF4-FFF2-40B4-BE49-F238E27FC236}">
                <a16:creationId xmlns:a16="http://schemas.microsoft.com/office/drawing/2014/main" id="{B2E8957B-9955-0658-0782-F780E28FBF05}"/>
              </a:ext>
            </a:extLst>
          </p:cNvPr>
          <p:cNvSpPr txBox="1"/>
          <p:nvPr/>
        </p:nvSpPr>
        <p:spPr>
          <a:xfrm>
            <a:off x="2303023" y="5722202"/>
            <a:ext cx="4625502" cy="523220"/>
          </a:xfrm>
          <a:prstGeom prst="rect">
            <a:avLst/>
          </a:prstGeom>
          <a:noFill/>
        </p:spPr>
        <p:txBody>
          <a:bodyPr wrap="square">
            <a:spAutoFit/>
          </a:bodyPr>
          <a:lstStyle/>
          <a:p>
            <a:pPr algn="ctr"/>
            <a:r>
              <a:rPr lang="zh-CN" altLang="en-US" sz="2800" b="1" dirty="0"/>
              <a:t>感知</a:t>
            </a:r>
            <a:r>
              <a:rPr lang="en-US" altLang="zh-CN" sz="2800" b="1" dirty="0"/>
              <a:t>-&gt;</a:t>
            </a:r>
            <a:r>
              <a:rPr lang="zh-CN" altLang="en-US" sz="2800" b="1" dirty="0"/>
              <a:t>理解</a:t>
            </a:r>
            <a:r>
              <a:rPr lang="en-US" altLang="zh-CN" sz="2800" b="1" dirty="0"/>
              <a:t>-&gt;</a:t>
            </a:r>
            <a:r>
              <a:rPr lang="zh-CN" altLang="en-US" sz="2800" b="1" dirty="0"/>
              <a:t>决策</a:t>
            </a:r>
            <a:endParaRPr lang="en-US" altLang="zh-CN" sz="2800" b="1" dirty="0"/>
          </a:p>
        </p:txBody>
      </p:sp>
    </p:spTree>
    <p:extLst>
      <p:ext uri="{BB962C8B-B14F-4D97-AF65-F5344CB8AC3E}">
        <p14:creationId xmlns:p14="http://schemas.microsoft.com/office/powerpoint/2010/main" val="1398710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can computer vision do?</a:t>
            </a:r>
            <a:endParaRPr lang="en-US" sz="3600" dirty="0"/>
          </a:p>
        </p:txBody>
      </p:sp>
      <p:pic>
        <p:nvPicPr>
          <p:cNvPr id="4" name="图片 3">
            <a:extLst>
              <a:ext uri="{FF2B5EF4-FFF2-40B4-BE49-F238E27FC236}">
                <a16:creationId xmlns:a16="http://schemas.microsoft.com/office/drawing/2014/main" id="{401225E9-0E61-4E9F-9690-8CA01F3AC9A0}"/>
              </a:ext>
            </a:extLst>
          </p:cNvPr>
          <p:cNvPicPr>
            <a:picLocks noChangeAspect="1"/>
          </p:cNvPicPr>
          <p:nvPr/>
        </p:nvPicPr>
        <p:blipFill>
          <a:blip r:embed="rId2"/>
          <a:stretch>
            <a:fillRect/>
          </a:stretch>
        </p:blipFill>
        <p:spPr>
          <a:xfrm>
            <a:off x="1905000" y="1219201"/>
            <a:ext cx="5334000" cy="4903558"/>
          </a:xfrm>
          <a:prstGeom prst="rect">
            <a:avLst/>
          </a:prstGeom>
        </p:spPr>
      </p:pic>
      <p:sp>
        <p:nvSpPr>
          <p:cNvPr id="3" name="日期占位符 2">
            <a:extLst>
              <a:ext uri="{FF2B5EF4-FFF2-40B4-BE49-F238E27FC236}">
                <a16:creationId xmlns:a16="http://schemas.microsoft.com/office/drawing/2014/main" id="{1C5E18E1-7281-4F94-8804-2C7456D2F883}"/>
              </a:ext>
            </a:extLst>
          </p:cNvPr>
          <p:cNvSpPr>
            <a:spLocks noGrp="1"/>
          </p:cNvSpPr>
          <p:nvPr>
            <p:ph type="dt" sz="half" idx="4294967295"/>
          </p:nvPr>
        </p:nvSpPr>
        <p:spPr>
          <a:xfrm>
            <a:off x="7328098" y="6416675"/>
            <a:ext cx="1587302" cy="365125"/>
          </a:xfrm>
          <a:prstGeom prst="rect">
            <a:avLst/>
          </a:prstGeom>
        </p:spPr>
        <p:txBody>
          <a:bodyPr/>
          <a:lstStyle/>
          <a:p>
            <a:fld id="{DA255858-F3AB-4D34-ACF5-01EB27B58511}" type="datetime5">
              <a:rPr lang="zh-CN" altLang="en-US" smtClean="0"/>
              <a:t>2025/3/3</a:t>
            </a:fld>
            <a:endParaRPr lang="en-US" dirty="0"/>
          </a:p>
        </p:txBody>
      </p:sp>
      <p:sp>
        <p:nvSpPr>
          <p:cNvPr id="5" name="灯片编号占位符 4">
            <a:extLst>
              <a:ext uri="{FF2B5EF4-FFF2-40B4-BE49-F238E27FC236}">
                <a16:creationId xmlns:a16="http://schemas.microsoft.com/office/drawing/2014/main" id="{B0A0F3A7-A277-4CFC-B273-7A81B00755D9}"/>
              </a:ext>
            </a:extLst>
          </p:cNvPr>
          <p:cNvSpPr>
            <a:spLocks noGrp="1"/>
          </p:cNvSpPr>
          <p:nvPr>
            <p:ph type="sldNum" sz="quarter" idx="12"/>
          </p:nvPr>
        </p:nvSpPr>
        <p:spPr/>
        <p:txBody>
          <a:bodyPr/>
          <a:lstStyle/>
          <a:p>
            <a:fld id="{CF7DC490-98B8-074B-BB30-37775A2447EF}" type="slidenum">
              <a:rPr lang="en-US" smtClean="0"/>
              <a:pPr/>
              <a:t>50</a:t>
            </a:fld>
            <a:endParaRPr lang="en-US" dirty="0"/>
          </a:p>
        </p:txBody>
      </p:sp>
    </p:spTree>
    <p:extLst>
      <p:ext uri="{BB962C8B-B14F-4D97-AF65-F5344CB8AC3E}">
        <p14:creationId xmlns:p14="http://schemas.microsoft.com/office/powerpoint/2010/main" val="1117830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can computer vision do?</a:t>
            </a:r>
            <a:endParaRPr lang="en-US" sz="3600" dirty="0"/>
          </a:p>
        </p:txBody>
      </p:sp>
      <p:pic>
        <p:nvPicPr>
          <p:cNvPr id="9" name="图片 8">
            <a:extLst>
              <a:ext uri="{FF2B5EF4-FFF2-40B4-BE49-F238E27FC236}">
                <a16:creationId xmlns:a16="http://schemas.microsoft.com/office/drawing/2014/main" id="{C83C6C83-5E20-4509-BDCA-EF3DDE41FF09}"/>
              </a:ext>
            </a:extLst>
          </p:cNvPr>
          <p:cNvPicPr>
            <a:picLocks noChangeAspect="1"/>
          </p:cNvPicPr>
          <p:nvPr/>
        </p:nvPicPr>
        <p:blipFill>
          <a:blip r:embed="rId2"/>
          <a:stretch>
            <a:fillRect/>
          </a:stretch>
        </p:blipFill>
        <p:spPr>
          <a:xfrm>
            <a:off x="1188616" y="1417638"/>
            <a:ext cx="6766768" cy="4648200"/>
          </a:xfrm>
          <a:prstGeom prst="rect">
            <a:avLst/>
          </a:prstGeom>
        </p:spPr>
      </p:pic>
      <p:sp>
        <p:nvSpPr>
          <p:cNvPr id="3" name="日期占位符 2">
            <a:extLst>
              <a:ext uri="{FF2B5EF4-FFF2-40B4-BE49-F238E27FC236}">
                <a16:creationId xmlns:a16="http://schemas.microsoft.com/office/drawing/2014/main" id="{41A97EB9-9CD9-4CEA-892C-6133C07576F6}"/>
              </a:ext>
            </a:extLst>
          </p:cNvPr>
          <p:cNvSpPr>
            <a:spLocks noGrp="1"/>
          </p:cNvSpPr>
          <p:nvPr>
            <p:ph type="dt" sz="half" idx="4294967295"/>
          </p:nvPr>
        </p:nvSpPr>
        <p:spPr>
          <a:xfrm>
            <a:off x="7328098" y="6416675"/>
            <a:ext cx="1587302" cy="365125"/>
          </a:xfrm>
          <a:prstGeom prst="rect">
            <a:avLst/>
          </a:prstGeom>
        </p:spPr>
        <p:txBody>
          <a:bodyPr/>
          <a:lstStyle/>
          <a:p>
            <a:fld id="{8102949C-D34D-4459-81D4-FBC332FDBFD6}" type="datetime5">
              <a:rPr lang="zh-CN" altLang="en-US" smtClean="0"/>
              <a:t>2025/3/3</a:t>
            </a:fld>
            <a:endParaRPr lang="en-US" dirty="0"/>
          </a:p>
        </p:txBody>
      </p:sp>
      <p:sp>
        <p:nvSpPr>
          <p:cNvPr id="4" name="灯片编号占位符 3">
            <a:extLst>
              <a:ext uri="{FF2B5EF4-FFF2-40B4-BE49-F238E27FC236}">
                <a16:creationId xmlns:a16="http://schemas.microsoft.com/office/drawing/2014/main" id="{01FC5B74-33F3-4673-BE2A-47DC00E190E9}"/>
              </a:ext>
            </a:extLst>
          </p:cNvPr>
          <p:cNvSpPr>
            <a:spLocks noGrp="1"/>
          </p:cNvSpPr>
          <p:nvPr>
            <p:ph type="sldNum" sz="quarter" idx="12"/>
          </p:nvPr>
        </p:nvSpPr>
        <p:spPr/>
        <p:txBody>
          <a:bodyPr/>
          <a:lstStyle/>
          <a:p>
            <a:fld id="{CF7DC490-98B8-074B-BB30-37775A2447EF}" type="slidenum">
              <a:rPr lang="en-US" smtClean="0"/>
              <a:pPr/>
              <a:t>51</a:t>
            </a:fld>
            <a:endParaRPr lang="en-US" dirty="0"/>
          </a:p>
        </p:txBody>
      </p:sp>
    </p:spTree>
    <p:extLst>
      <p:ext uri="{BB962C8B-B14F-4D97-AF65-F5344CB8AC3E}">
        <p14:creationId xmlns:p14="http://schemas.microsoft.com/office/powerpoint/2010/main" val="3660580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can computer vision do?</a:t>
            </a:r>
            <a:endParaRPr lang="en-US" sz="3600" dirty="0"/>
          </a:p>
        </p:txBody>
      </p:sp>
      <p:pic>
        <p:nvPicPr>
          <p:cNvPr id="4" name="图片 3">
            <a:extLst>
              <a:ext uri="{FF2B5EF4-FFF2-40B4-BE49-F238E27FC236}">
                <a16:creationId xmlns:a16="http://schemas.microsoft.com/office/drawing/2014/main" id="{24FD0E99-11A8-4C3A-989E-B1B3B529D269}"/>
              </a:ext>
            </a:extLst>
          </p:cNvPr>
          <p:cNvPicPr>
            <a:picLocks noChangeAspect="1"/>
          </p:cNvPicPr>
          <p:nvPr/>
        </p:nvPicPr>
        <p:blipFill>
          <a:blip r:embed="rId2"/>
          <a:stretch>
            <a:fillRect/>
          </a:stretch>
        </p:blipFill>
        <p:spPr>
          <a:xfrm>
            <a:off x="990600" y="1417638"/>
            <a:ext cx="7473142" cy="4724400"/>
          </a:xfrm>
          <a:prstGeom prst="rect">
            <a:avLst/>
          </a:prstGeom>
        </p:spPr>
      </p:pic>
      <p:sp>
        <p:nvSpPr>
          <p:cNvPr id="3" name="日期占位符 2">
            <a:extLst>
              <a:ext uri="{FF2B5EF4-FFF2-40B4-BE49-F238E27FC236}">
                <a16:creationId xmlns:a16="http://schemas.microsoft.com/office/drawing/2014/main" id="{E915BE5B-2392-45B0-AE06-B84CEEA4F0F2}"/>
              </a:ext>
            </a:extLst>
          </p:cNvPr>
          <p:cNvSpPr>
            <a:spLocks noGrp="1"/>
          </p:cNvSpPr>
          <p:nvPr>
            <p:ph type="dt" sz="half" idx="4294967295"/>
          </p:nvPr>
        </p:nvSpPr>
        <p:spPr>
          <a:xfrm>
            <a:off x="7328098" y="6416675"/>
            <a:ext cx="1587302" cy="365125"/>
          </a:xfrm>
          <a:prstGeom prst="rect">
            <a:avLst/>
          </a:prstGeom>
        </p:spPr>
        <p:txBody>
          <a:bodyPr/>
          <a:lstStyle/>
          <a:p>
            <a:fld id="{A7521AC3-E771-46B2-9EA7-5041388F35E8}" type="datetime5">
              <a:rPr lang="zh-CN" altLang="en-US" smtClean="0"/>
              <a:t>2025/3/3</a:t>
            </a:fld>
            <a:endParaRPr lang="en-US" dirty="0"/>
          </a:p>
        </p:txBody>
      </p:sp>
      <p:sp>
        <p:nvSpPr>
          <p:cNvPr id="5" name="灯片编号占位符 4">
            <a:extLst>
              <a:ext uri="{FF2B5EF4-FFF2-40B4-BE49-F238E27FC236}">
                <a16:creationId xmlns:a16="http://schemas.microsoft.com/office/drawing/2014/main" id="{C074EBC9-DAD0-4D1B-8CB2-7FAD95897018}"/>
              </a:ext>
            </a:extLst>
          </p:cNvPr>
          <p:cNvSpPr>
            <a:spLocks noGrp="1"/>
          </p:cNvSpPr>
          <p:nvPr>
            <p:ph type="sldNum" sz="quarter" idx="12"/>
          </p:nvPr>
        </p:nvSpPr>
        <p:spPr/>
        <p:txBody>
          <a:bodyPr/>
          <a:lstStyle/>
          <a:p>
            <a:fld id="{CF7DC490-98B8-074B-BB30-37775A2447EF}" type="slidenum">
              <a:rPr lang="en-US" smtClean="0"/>
              <a:pPr/>
              <a:t>52</a:t>
            </a:fld>
            <a:endParaRPr lang="en-US" dirty="0"/>
          </a:p>
        </p:txBody>
      </p:sp>
    </p:spTree>
    <p:extLst>
      <p:ext uri="{BB962C8B-B14F-4D97-AF65-F5344CB8AC3E}">
        <p14:creationId xmlns:p14="http://schemas.microsoft.com/office/powerpoint/2010/main" val="1324962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can computer vision do?</a:t>
            </a:r>
            <a:endParaRPr lang="en-US" sz="3600" dirty="0"/>
          </a:p>
        </p:txBody>
      </p:sp>
      <p:pic>
        <p:nvPicPr>
          <p:cNvPr id="6" name="图片 5">
            <a:extLst>
              <a:ext uri="{FF2B5EF4-FFF2-40B4-BE49-F238E27FC236}">
                <a16:creationId xmlns:a16="http://schemas.microsoft.com/office/drawing/2014/main" id="{F7CE5C96-C43E-4F6D-A246-E21D7B8C7E0B}"/>
              </a:ext>
            </a:extLst>
          </p:cNvPr>
          <p:cNvPicPr>
            <a:picLocks noChangeAspect="1"/>
          </p:cNvPicPr>
          <p:nvPr/>
        </p:nvPicPr>
        <p:blipFill>
          <a:blip r:embed="rId2"/>
          <a:stretch>
            <a:fillRect/>
          </a:stretch>
        </p:blipFill>
        <p:spPr>
          <a:xfrm>
            <a:off x="1195183" y="1323761"/>
            <a:ext cx="6880396" cy="4968413"/>
          </a:xfrm>
          <a:prstGeom prst="rect">
            <a:avLst/>
          </a:prstGeom>
        </p:spPr>
      </p:pic>
      <p:sp>
        <p:nvSpPr>
          <p:cNvPr id="3" name="日期占位符 2">
            <a:extLst>
              <a:ext uri="{FF2B5EF4-FFF2-40B4-BE49-F238E27FC236}">
                <a16:creationId xmlns:a16="http://schemas.microsoft.com/office/drawing/2014/main" id="{3FFB1B34-057F-47FF-91F8-A74FC14006CE}"/>
              </a:ext>
            </a:extLst>
          </p:cNvPr>
          <p:cNvSpPr>
            <a:spLocks noGrp="1"/>
          </p:cNvSpPr>
          <p:nvPr>
            <p:ph type="dt" sz="half" idx="4294967295"/>
          </p:nvPr>
        </p:nvSpPr>
        <p:spPr>
          <a:xfrm>
            <a:off x="7328098" y="6416675"/>
            <a:ext cx="1587302" cy="365125"/>
          </a:xfrm>
          <a:prstGeom prst="rect">
            <a:avLst/>
          </a:prstGeom>
        </p:spPr>
        <p:txBody>
          <a:bodyPr/>
          <a:lstStyle/>
          <a:p>
            <a:fld id="{BD241B8C-3C8A-4B71-85DE-D86FE5C45479}" type="datetime5">
              <a:rPr lang="zh-CN" altLang="en-US" smtClean="0"/>
              <a:t>2025/3/3</a:t>
            </a:fld>
            <a:endParaRPr lang="en-US" dirty="0"/>
          </a:p>
        </p:txBody>
      </p:sp>
      <p:sp>
        <p:nvSpPr>
          <p:cNvPr id="4" name="灯片编号占位符 3">
            <a:extLst>
              <a:ext uri="{FF2B5EF4-FFF2-40B4-BE49-F238E27FC236}">
                <a16:creationId xmlns:a16="http://schemas.microsoft.com/office/drawing/2014/main" id="{53C97A6C-0427-4BE3-AF2F-4AF6E7349369}"/>
              </a:ext>
            </a:extLst>
          </p:cNvPr>
          <p:cNvSpPr>
            <a:spLocks noGrp="1"/>
          </p:cNvSpPr>
          <p:nvPr>
            <p:ph type="sldNum" sz="quarter" idx="12"/>
          </p:nvPr>
        </p:nvSpPr>
        <p:spPr/>
        <p:txBody>
          <a:bodyPr/>
          <a:lstStyle/>
          <a:p>
            <a:fld id="{CF7DC490-98B8-074B-BB30-37775A2447EF}" type="slidenum">
              <a:rPr lang="en-US" smtClean="0"/>
              <a:pPr/>
              <a:t>53</a:t>
            </a:fld>
            <a:endParaRPr lang="en-US" dirty="0"/>
          </a:p>
        </p:txBody>
      </p:sp>
    </p:spTree>
    <p:extLst>
      <p:ext uri="{BB962C8B-B14F-4D97-AF65-F5344CB8AC3E}">
        <p14:creationId xmlns:p14="http://schemas.microsoft.com/office/powerpoint/2010/main" val="3196755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What can computer vision do?</a:t>
            </a:r>
            <a:endParaRPr lang="en-US" sz="3600" dirty="0"/>
          </a:p>
        </p:txBody>
      </p:sp>
      <p:pic>
        <p:nvPicPr>
          <p:cNvPr id="5" name="图片 4">
            <a:extLst>
              <a:ext uri="{FF2B5EF4-FFF2-40B4-BE49-F238E27FC236}">
                <a16:creationId xmlns:a16="http://schemas.microsoft.com/office/drawing/2014/main" id="{5CF4FB12-C127-41CC-BC5D-F4106A1D73AE}"/>
              </a:ext>
            </a:extLst>
          </p:cNvPr>
          <p:cNvPicPr>
            <a:picLocks noChangeAspect="1"/>
          </p:cNvPicPr>
          <p:nvPr/>
        </p:nvPicPr>
        <p:blipFill>
          <a:blip r:embed="rId2"/>
          <a:stretch>
            <a:fillRect/>
          </a:stretch>
        </p:blipFill>
        <p:spPr>
          <a:xfrm>
            <a:off x="1466850" y="1219200"/>
            <a:ext cx="6210300" cy="4566215"/>
          </a:xfrm>
          <a:prstGeom prst="rect">
            <a:avLst/>
          </a:prstGeom>
        </p:spPr>
      </p:pic>
      <p:sp>
        <p:nvSpPr>
          <p:cNvPr id="3" name="日期占位符 2">
            <a:extLst>
              <a:ext uri="{FF2B5EF4-FFF2-40B4-BE49-F238E27FC236}">
                <a16:creationId xmlns:a16="http://schemas.microsoft.com/office/drawing/2014/main" id="{7F4B88A3-F731-439A-AABE-503BFA65EA69}"/>
              </a:ext>
            </a:extLst>
          </p:cNvPr>
          <p:cNvSpPr>
            <a:spLocks noGrp="1"/>
          </p:cNvSpPr>
          <p:nvPr>
            <p:ph type="dt" sz="half" idx="4294967295"/>
          </p:nvPr>
        </p:nvSpPr>
        <p:spPr>
          <a:xfrm>
            <a:off x="7328098" y="6416675"/>
            <a:ext cx="1587302" cy="365125"/>
          </a:xfrm>
          <a:prstGeom prst="rect">
            <a:avLst/>
          </a:prstGeom>
        </p:spPr>
        <p:txBody>
          <a:bodyPr/>
          <a:lstStyle/>
          <a:p>
            <a:fld id="{1821C22C-D868-490E-92A2-D197FAAD7B97}" type="datetime5">
              <a:rPr lang="zh-CN" altLang="en-US" smtClean="0"/>
              <a:t>2025/3/3</a:t>
            </a:fld>
            <a:endParaRPr lang="en-US" dirty="0"/>
          </a:p>
        </p:txBody>
      </p:sp>
      <p:sp>
        <p:nvSpPr>
          <p:cNvPr id="4" name="灯片编号占位符 3">
            <a:extLst>
              <a:ext uri="{FF2B5EF4-FFF2-40B4-BE49-F238E27FC236}">
                <a16:creationId xmlns:a16="http://schemas.microsoft.com/office/drawing/2014/main" id="{E0D3978A-3E46-4BA4-A714-8BA0E99D9842}"/>
              </a:ext>
            </a:extLst>
          </p:cNvPr>
          <p:cNvSpPr>
            <a:spLocks noGrp="1"/>
          </p:cNvSpPr>
          <p:nvPr>
            <p:ph type="sldNum" sz="quarter" idx="12"/>
          </p:nvPr>
        </p:nvSpPr>
        <p:spPr/>
        <p:txBody>
          <a:bodyPr/>
          <a:lstStyle/>
          <a:p>
            <a:fld id="{CF7DC490-98B8-074B-BB30-37775A2447EF}" type="slidenum">
              <a:rPr lang="en-US" smtClean="0"/>
              <a:pPr/>
              <a:t>54</a:t>
            </a:fld>
            <a:endParaRPr lang="en-US" dirty="0"/>
          </a:p>
        </p:txBody>
      </p:sp>
    </p:spTree>
    <p:extLst>
      <p:ext uri="{BB962C8B-B14F-4D97-AF65-F5344CB8AC3E}">
        <p14:creationId xmlns:p14="http://schemas.microsoft.com/office/powerpoint/2010/main" val="326737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B1B944-B8AC-25A0-1D01-99BF5C724F82}"/>
              </a:ext>
            </a:extLst>
          </p:cNvPr>
          <p:cNvSpPr>
            <a:spLocks noGrp="1"/>
          </p:cNvSpPr>
          <p:nvPr>
            <p:ph type="title"/>
          </p:nvPr>
        </p:nvSpPr>
        <p:spPr/>
        <p:txBody>
          <a:bodyPr/>
          <a:lstStyle/>
          <a:p>
            <a:r>
              <a:rPr lang="zh-CN" altLang="en-US" dirty="0"/>
              <a:t>其他视觉技术</a:t>
            </a:r>
          </a:p>
        </p:txBody>
      </p:sp>
      <p:sp>
        <p:nvSpPr>
          <p:cNvPr id="4" name="日期占位符 3">
            <a:extLst>
              <a:ext uri="{FF2B5EF4-FFF2-40B4-BE49-F238E27FC236}">
                <a16:creationId xmlns:a16="http://schemas.microsoft.com/office/drawing/2014/main" id="{57440F17-22DF-58E2-AB46-0CC6A18CF9AC}"/>
              </a:ext>
            </a:extLst>
          </p:cNvPr>
          <p:cNvSpPr>
            <a:spLocks noGrp="1"/>
          </p:cNvSpPr>
          <p:nvPr>
            <p:ph type="dt" sz="half" idx="4294967295"/>
          </p:nvPr>
        </p:nvSpPr>
        <p:spPr>
          <a:xfrm>
            <a:off x="7328098" y="6416675"/>
            <a:ext cx="1587302" cy="365125"/>
          </a:xfrm>
          <a:prstGeom prst="rect">
            <a:avLst/>
          </a:prstGeom>
        </p:spPr>
        <p:txBody>
          <a:bodyPr/>
          <a:lstStyle/>
          <a:p>
            <a:fld id="{EA00937A-F636-44BD-943B-DEC91849DD5A}" type="datetime5">
              <a:rPr lang="zh-CN" altLang="en-US" smtClean="0"/>
              <a:t>2025/3/3</a:t>
            </a:fld>
            <a:endParaRPr lang="en-US" dirty="0"/>
          </a:p>
        </p:txBody>
      </p:sp>
      <p:sp>
        <p:nvSpPr>
          <p:cNvPr id="5" name="灯片编号占位符 4">
            <a:extLst>
              <a:ext uri="{FF2B5EF4-FFF2-40B4-BE49-F238E27FC236}">
                <a16:creationId xmlns:a16="http://schemas.microsoft.com/office/drawing/2014/main" id="{A4E58A8E-F686-5412-58E6-F72C5B7D684B}"/>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55</a:t>
            </a:fld>
            <a:endParaRPr lang="en-US" dirty="0"/>
          </a:p>
        </p:txBody>
      </p:sp>
      <p:pic>
        <p:nvPicPr>
          <p:cNvPr id="25" name="图片 24">
            <a:extLst>
              <a:ext uri="{FF2B5EF4-FFF2-40B4-BE49-F238E27FC236}">
                <a16:creationId xmlns:a16="http://schemas.microsoft.com/office/drawing/2014/main" id="{7D18AA66-8BDF-A539-3C76-F9E389954FF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186" y="1752600"/>
            <a:ext cx="8488748" cy="3918903"/>
          </a:xfrm>
          <a:prstGeom prst="rect">
            <a:avLst/>
          </a:prstGeom>
          <a:noFill/>
          <a:ln>
            <a:noFill/>
          </a:ln>
        </p:spPr>
      </p:pic>
    </p:spTree>
    <p:extLst>
      <p:ext uri="{BB962C8B-B14F-4D97-AF65-F5344CB8AC3E}">
        <p14:creationId xmlns:p14="http://schemas.microsoft.com/office/powerpoint/2010/main" val="2367517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83C65-BCF5-4A3A-8E62-96B84D43C786}"/>
              </a:ext>
            </a:extLst>
          </p:cNvPr>
          <p:cNvSpPr>
            <a:spLocks noGrp="1"/>
          </p:cNvSpPr>
          <p:nvPr>
            <p:ph type="title"/>
          </p:nvPr>
        </p:nvSpPr>
        <p:spPr>
          <a:xfrm>
            <a:off x="457200" y="3048000"/>
            <a:ext cx="8229600" cy="1143000"/>
          </a:xfrm>
        </p:spPr>
        <p:txBody>
          <a:bodyPr>
            <a:normAutofit fontScale="90000"/>
          </a:bodyPr>
          <a:lstStyle/>
          <a:p>
            <a:r>
              <a:rPr lang="zh-CN" altLang="en-US" sz="4400" b="1" kern="100" dirty="0">
                <a:latin typeface="宋体" panose="02010600030101010101" pitchFamily="2" charset="-122"/>
                <a:ea typeface="宋体" panose="02010600030101010101" pitchFamily="2" charset="-122"/>
                <a:cs typeface="Times New Roman" panose="02020603050405020304" pitchFamily="18" charset="0"/>
              </a:rPr>
              <a:t>当前</a:t>
            </a:r>
            <a:r>
              <a:rPr lang="zh-CN" altLang="en-US" sz="4400" b="1" kern="100" dirty="0">
                <a:effectLst/>
                <a:latin typeface="宋体" panose="02010600030101010101" pitchFamily="2" charset="-122"/>
                <a:ea typeface="宋体" panose="02010600030101010101" pitchFamily="2" charset="-122"/>
                <a:cs typeface="Times New Roman" panose="02020603050405020304" pitchFamily="18" charset="0"/>
              </a:rPr>
              <a:t>计算机视觉热点是什么？</a:t>
            </a:r>
            <a:br>
              <a:rPr lang="en-US" altLang="zh-CN" sz="4400" b="1" kern="100" dirty="0">
                <a:effectLst/>
                <a:latin typeface="宋体" panose="02010600030101010101" pitchFamily="2" charset="-122"/>
                <a:ea typeface="宋体" panose="02010600030101010101" pitchFamily="2" charset="-122"/>
                <a:cs typeface="Times New Roman" panose="02020603050405020304" pitchFamily="18" charset="0"/>
              </a:rPr>
            </a:br>
            <a:endParaRPr lang="zh-CN" altLang="en-US" dirty="0"/>
          </a:p>
        </p:txBody>
      </p:sp>
      <p:sp>
        <p:nvSpPr>
          <p:cNvPr id="3" name="日期占位符 2">
            <a:extLst>
              <a:ext uri="{FF2B5EF4-FFF2-40B4-BE49-F238E27FC236}">
                <a16:creationId xmlns:a16="http://schemas.microsoft.com/office/drawing/2014/main" id="{7375FC57-299C-454F-98A6-06C45EC075A3}"/>
              </a:ext>
            </a:extLst>
          </p:cNvPr>
          <p:cNvSpPr>
            <a:spLocks noGrp="1"/>
          </p:cNvSpPr>
          <p:nvPr>
            <p:ph type="dt" sz="half" idx="4294967295"/>
          </p:nvPr>
        </p:nvSpPr>
        <p:spPr>
          <a:xfrm>
            <a:off x="7328098" y="6416675"/>
            <a:ext cx="1587302" cy="365125"/>
          </a:xfrm>
          <a:prstGeom prst="rect">
            <a:avLst/>
          </a:prstGeom>
        </p:spPr>
        <p:txBody>
          <a:bodyPr/>
          <a:lstStyle/>
          <a:p>
            <a:fld id="{ABB4C9B5-9C5B-4721-8BE2-0B307850C1D8}" type="datetime5">
              <a:rPr lang="zh-CN" altLang="en-US" smtClean="0"/>
              <a:t>2025/3/3</a:t>
            </a:fld>
            <a:endParaRPr lang="en-US" dirty="0"/>
          </a:p>
        </p:txBody>
      </p:sp>
      <p:sp>
        <p:nvSpPr>
          <p:cNvPr id="4" name="灯片编号占位符 3">
            <a:extLst>
              <a:ext uri="{FF2B5EF4-FFF2-40B4-BE49-F238E27FC236}">
                <a16:creationId xmlns:a16="http://schemas.microsoft.com/office/drawing/2014/main" id="{7E82FA27-DA65-4264-940D-A40EABA81E48}"/>
              </a:ext>
            </a:extLst>
          </p:cNvPr>
          <p:cNvSpPr>
            <a:spLocks noGrp="1"/>
          </p:cNvSpPr>
          <p:nvPr>
            <p:ph type="sldNum" sz="quarter" idx="4294967295"/>
          </p:nvPr>
        </p:nvSpPr>
        <p:spPr>
          <a:xfrm>
            <a:off x="6324600" y="6416675"/>
            <a:ext cx="1003498" cy="365125"/>
          </a:xfrm>
          <a:prstGeom prst="rect">
            <a:avLst/>
          </a:prstGeom>
        </p:spPr>
        <p:txBody>
          <a:bodyPr/>
          <a:lstStyle/>
          <a:p>
            <a:fld id="{CF7DC490-98B8-074B-BB30-37775A2447EF}" type="slidenum">
              <a:rPr lang="en-US" smtClean="0"/>
              <a:pPr/>
              <a:t>56</a:t>
            </a:fld>
            <a:endParaRPr lang="en-US" dirty="0"/>
          </a:p>
        </p:txBody>
      </p:sp>
    </p:spTree>
    <p:extLst>
      <p:ext uri="{BB962C8B-B14F-4D97-AF65-F5344CB8AC3E}">
        <p14:creationId xmlns:p14="http://schemas.microsoft.com/office/powerpoint/2010/main" val="3530837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7C1255F-F116-4F19-B207-9E0A1E042761}"/>
              </a:ext>
            </a:extLst>
          </p:cNvPr>
          <p:cNvPicPr>
            <a:picLocks noChangeAspect="1"/>
          </p:cNvPicPr>
          <p:nvPr/>
        </p:nvPicPr>
        <p:blipFill>
          <a:blip r:embed="rId2"/>
          <a:stretch>
            <a:fillRect/>
          </a:stretch>
        </p:blipFill>
        <p:spPr>
          <a:xfrm>
            <a:off x="3070932" y="2409417"/>
            <a:ext cx="5826712" cy="3423036"/>
          </a:xfrm>
          <a:prstGeom prst="rect">
            <a:avLst/>
          </a:prstGeom>
        </p:spPr>
      </p:pic>
      <p:sp>
        <p:nvSpPr>
          <p:cNvPr id="2" name="标题 1">
            <a:extLst>
              <a:ext uri="{FF2B5EF4-FFF2-40B4-BE49-F238E27FC236}">
                <a16:creationId xmlns:a16="http://schemas.microsoft.com/office/drawing/2014/main" id="{9B5908FD-0997-430C-BBAD-D37C91A6EF93}"/>
              </a:ext>
            </a:extLst>
          </p:cNvPr>
          <p:cNvSpPr>
            <a:spLocks noGrp="1"/>
          </p:cNvSpPr>
          <p:nvPr>
            <p:ph type="title"/>
          </p:nvPr>
        </p:nvSpPr>
        <p:spPr/>
        <p:txBody>
          <a:bodyPr>
            <a:normAutofit/>
          </a:bodyPr>
          <a:lstStyle/>
          <a:p>
            <a:r>
              <a:rPr lang="zh-CN" altLang="en-US" sz="4400" dirty="0">
                <a:solidFill>
                  <a:srgbClr val="191B1F"/>
                </a:solidFill>
                <a:latin typeface="-apple-system"/>
                <a:ea typeface="微软雅黑" panose="020B0503020204020204" pitchFamily="34" charset="-122"/>
              </a:rPr>
              <a:t>当前计算机视觉热点</a:t>
            </a:r>
            <a:endParaRPr lang="zh-CN" altLang="en-US" dirty="0"/>
          </a:p>
        </p:txBody>
      </p:sp>
      <p:sp>
        <p:nvSpPr>
          <p:cNvPr id="4" name="日期占位符 3">
            <a:extLst>
              <a:ext uri="{FF2B5EF4-FFF2-40B4-BE49-F238E27FC236}">
                <a16:creationId xmlns:a16="http://schemas.microsoft.com/office/drawing/2014/main" id="{EE41B497-6C99-4DFF-AAA2-4B1AA93514B5}"/>
              </a:ext>
            </a:extLst>
          </p:cNvPr>
          <p:cNvSpPr>
            <a:spLocks noGrp="1"/>
          </p:cNvSpPr>
          <p:nvPr>
            <p:ph type="dt" sz="half" idx="4294967295"/>
          </p:nvPr>
        </p:nvSpPr>
        <p:spPr>
          <a:xfrm>
            <a:off x="7328098" y="6416675"/>
            <a:ext cx="1587302" cy="365125"/>
          </a:xfrm>
          <a:prstGeom prst="rect">
            <a:avLst/>
          </a:prstGeom>
        </p:spPr>
        <p:txBody>
          <a:bodyPr/>
          <a:lstStyle/>
          <a:p>
            <a:fld id="{9A063811-B3BD-4C3F-917F-1BA53DB1B218}" type="datetime5">
              <a:rPr lang="zh-CN" altLang="en-US" smtClean="0"/>
              <a:t>2025/3/3</a:t>
            </a:fld>
            <a:endParaRPr lang="en-US" dirty="0"/>
          </a:p>
        </p:txBody>
      </p:sp>
      <p:sp>
        <p:nvSpPr>
          <p:cNvPr id="5" name="灯片编号占位符 4">
            <a:extLst>
              <a:ext uri="{FF2B5EF4-FFF2-40B4-BE49-F238E27FC236}">
                <a16:creationId xmlns:a16="http://schemas.microsoft.com/office/drawing/2014/main" id="{6EC8439F-B493-482C-9A24-08D1CD357BB0}"/>
              </a:ext>
            </a:extLst>
          </p:cNvPr>
          <p:cNvSpPr>
            <a:spLocks noGrp="1"/>
          </p:cNvSpPr>
          <p:nvPr>
            <p:ph type="sldNum" sz="quarter" idx="12"/>
          </p:nvPr>
        </p:nvSpPr>
        <p:spPr/>
        <p:txBody>
          <a:bodyPr/>
          <a:lstStyle/>
          <a:p>
            <a:fld id="{CF7DC490-98B8-074B-BB30-37775A2447EF}" type="slidenum">
              <a:rPr lang="en-US" smtClean="0"/>
              <a:pPr/>
              <a:t>57</a:t>
            </a:fld>
            <a:endParaRPr lang="en-US" dirty="0"/>
          </a:p>
        </p:txBody>
      </p:sp>
      <p:sp>
        <p:nvSpPr>
          <p:cNvPr id="7" name="文本框 6">
            <a:extLst>
              <a:ext uri="{FF2B5EF4-FFF2-40B4-BE49-F238E27FC236}">
                <a16:creationId xmlns:a16="http://schemas.microsoft.com/office/drawing/2014/main" id="{BCE6A3F7-126A-4BC7-8CE7-42BC233B76F8}"/>
              </a:ext>
            </a:extLst>
          </p:cNvPr>
          <p:cNvSpPr txBox="1"/>
          <p:nvPr/>
        </p:nvSpPr>
        <p:spPr>
          <a:xfrm>
            <a:off x="428625" y="1752600"/>
            <a:ext cx="4624386" cy="1294585"/>
          </a:xfrm>
          <a:prstGeom prst="rect">
            <a:avLst/>
          </a:prstGeom>
          <a:noFill/>
        </p:spPr>
        <p:txBody>
          <a:bodyPr wrap="square">
            <a:spAutoFit/>
          </a:bodyPr>
          <a:lstStyle/>
          <a:p>
            <a:pPr marL="457200" indent="-457200">
              <a:lnSpc>
                <a:spcPct val="150000"/>
              </a:lnSpc>
              <a:buFont typeface="+mj-lt"/>
              <a:buAutoNum type="arabicPeriod"/>
            </a:pPr>
            <a:r>
              <a:rPr lang="zh-CN" altLang="en-US" sz="1800" b="1" dirty="0">
                <a:solidFill>
                  <a:srgbClr val="C00000"/>
                </a:solidFill>
                <a:latin typeface="微软雅黑" panose="020B0503020204020204" pitchFamily="34" charset="-122"/>
                <a:ea typeface="微软雅黑" panose="020B0503020204020204" pitchFamily="34" charset="-122"/>
              </a:rPr>
              <a:t>视觉生成</a:t>
            </a:r>
            <a:r>
              <a:rPr lang="en-US" altLang="zh-CN" sz="18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diffusion model</a:t>
            </a:r>
            <a:r>
              <a:rPr lang="en-US" altLang="zh-CN" sz="1800" b="1" dirty="0">
                <a:solidFill>
                  <a:srgbClr val="C00000"/>
                </a:solidFill>
                <a:latin typeface="微软雅黑" panose="020B0503020204020204" pitchFamily="34" charset="-122"/>
                <a:ea typeface="微软雅黑" panose="020B0503020204020204" pitchFamily="34" charset="-122"/>
              </a:rPr>
              <a:t>)</a:t>
            </a:r>
          </a:p>
          <a:p>
            <a:pPr marL="457200" indent="-457200">
              <a:lnSpc>
                <a:spcPct val="150000"/>
              </a:lnSpc>
              <a:buFont typeface="+mj-lt"/>
              <a:buAutoNum type="arabicPeriod"/>
            </a:pPr>
            <a:r>
              <a:rPr lang="en-US" altLang="zh-CN" sz="1800" b="1" dirty="0">
                <a:solidFill>
                  <a:srgbClr val="C00000"/>
                </a:solidFill>
                <a:latin typeface="微软雅黑" panose="020B0503020204020204" pitchFamily="34" charset="-122"/>
                <a:ea typeface="微软雅黑" panose="020B0503020204020204" pitchFamily="34" charset="-122"/>
              </a:rPr>
              <a:t>3D</a:t>
            </a:r>
            <a:r>
              <a:rPr lang="zh-CN" altLang="en-US" sz="1800" b="1" dirty="0">
                <a:solidFill>
                  <a:srgbClr val="C00000"/>
                </a:solidFill>
                <a:latin typeface="微软雅黑" panose="020B0503020204020204" pitchFamily="34" charset="-122"/>
                <a:ea typeface="微软雅黑" panose="020B0503020204020204" pitchFamily="34" charset="-122"/>
              </a:rPr>
              <a:t>场景</a:t>
            </a:r>
            <a:r>
              <a:rPr lang="en-US" altLang="zh-CN" sz="1800" b="1" dirty="0">
                <a:solidFill>
                  <a:srgbClr val="C00000"/>
                </a:solidFill>
                <a:latin typeface="微软雅黑" panose="020B0503020204020204" pitchFamily="34" charset="-122"/>
                <a:ea typeface="微软雅黑" panose="020B0503020204020204" pitchFamily="34" charset="-122"/>
              </a:rPr>
              <a:t>/</a:t>
            </a:r>
            <a:r>
              <a:rPr lang="zh-CN" altLang="en-US" sz="1800" b="1" dirty="0">
                <a:solidFill>
                  <a:srgbClr val="C00000"/>
                </a:solidFill>
                <a:latin typeface="微软雅黑" panose="020B0503020204020204" pitchFamily="34" charset="-122"/>
                <a:ea typeface="微软雅黑" panose="020B0503020204020204" pitchFamily="34" charset="-122"/>
              </a:rPr>
              <a:t>人体重建</a:t>
            </a:r>
            <a:endParaRPr lang="en-US" altLang="zh-CN" sz="1800" b="1" dirty="0">
              <a:solidFill>
                <a:srgbClr val="C00000"/>
              </a:solidFill>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eriod"/>
            </a:pPr>
            <a:r>
              <a:rPr lang="zh-CN" altLang="en-US" sz="1800" b="1" dirty="0">
                <a:solidFill>
                  <a:srgbClr val="C00000"/>
                </a:solidFill>
                <a:latin typeface="微软雅黑" panose="020B0503020204020204" pitchFamily="34" charset="-122"/>
                <a:ea typeface="微软雅黑" panose="020B0503020204020204" pitchFamily="34" charset="-122"/>
              </a:rPr>
              <a:t>多模态大语言模型</a:t>
            </a:r>
            <a:endParaRPr lang="zh-CN" altLang="en-US" b="1" dirty="0"/>
          </a:p>
        </p:txBody>
      </p:sp>
    </p:spTree>
    <p:extLst>
      <p:ext uri="{BB962C8B-B14F-4D97-AF65-F5344CB8AC3E}">
        <p14:creationId xmlns:p14="http://schemas.microsoft.com/office/powerpoint/2010/main" val="185908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6BA5746-985C-4EF3-892E-2F6D54E9E484}"/>
              </a:ext>
            </a:extLst>
          </p:cNvPr>
          <p:cNvSpPr>
            <a:spLocks noGrp="1"/>
          </p:cNvSpPr>
          <p:nvPr>
            <p:ph type="dt" sz="half" idx="4294967295"/>
          </p:nvPr>
        </p:nvSpPr>
        <p:spPr>
          <a:xfrm>
            <a:off x="7328098" y="6416675"/>
            <a:ext cx="1587302" cy="365125"/>
          </a:xfrm>
          <a:prstGeom prst="rect">
            <a:avLst/>
          </a:prstGeom>
        </p:spPr>
        <p:txBody>
          <a:bodyPr/>
          <a:lstStyle/>
          <a:p>
            <a:fld id="{9A063811-B3BD-4C3F-917F-1BA53DB1B218}" type="datetime5">
              <a:rPr lang="zh-CN" altLang="en-US" smtClean="0"/>
              <a:t>2025/3/3</a:t>
            </a:fld>
            <a:endParaRPr lang="en-US" dirty="0"/>
          </a:p>
        </p:txBody>
      </p:sp>
      <p:sp>
        <p:nvSpPr>
          <p:cNvPr id="5" name="灯片编号占位符 4">
            <a:extLst>
              <a:ext uri="{FF2B5EF4-FFF2-40B4-BE49-F238E27FC236}">
                <a16:creationId xmlns:a16="http://schemas.microsoft.com/office/drawing/2014/main" id="{3AF5AC89-E233-4F81-87C1-FF8084C50C14}"/>
              </a:ext>
            </a:extLst>
          </p:cNvPr>
          <p:cNvSpPr>
            <a:spLocks noGrp="1"/>
          </p:cNvSpPr>
          <p:nvPr>
            <p:ph type="sldNum" sz="quarter" idx="12"/>
          </p:nvPr>
        </p:nvSpPr>
        <p:spPr/>
        <p:txBody>
          <a:bodyPr/>
          <a:lstStyle/>
          <a:p>
            <a:fld id="{CF7DC490-98B8-074B-BB30-37775A2447EF}" type="slidenum">
              <a:rPr lang="en-US" smtClean="0"/>
              <a:pPr/>
              <a:t>58</a:t>
            </a:fld>
            <a:endParaRPr lang="en-US" dirty="0"/>
          </a:p>
        </p:txBody>
      </p:sp>
      <p:sp>
        <p:nvSpPr>
          <p:cNvPr id="16" name="标题 1">
            <a:extLst>
              <a:ext uri="{FF2B5EF4-FFF2-40B4-BE49-F238E27FC236}">
                <a16:creationId xmlns:a16="http://schemas.microsoft.com/office/drawing/2014/main" id="{84275C04-D8D7-42C0-B420-8B885E0C23DA}"/>
              </a:ext>
            </a:extLst>
          </p:cNvPr>
          <p:cNvSpPr>
            <a:spLocks noGrp="1"/>
          </p:cNvSpPr>
          <p:nvPr>
            <p:ph type="title"/>
          </p:nvPr>
        </p:nvSpPr>
        <p:spPr>
          <a:xfrm>
            <a:off x="1162050" y="438462"/>
            <a:ext cx="7587448" cy="1177592"/>
          </a:xfrm>
        </p:spPr>
        <p:txBody>
          <a:bodyPr>
            <a:normAutofit/>
          </a:bodyPr>
          <a:lstStyle/>
          <a:p>
            <a:r>
              <a:rPr lang="zh-CN" altLang="en-US" sz="3200" b="1" i="0" dirty="0">
                <a:solidFill>
                  <a:srgbClr val="191B1F"/>
                </a:solidFill>
                <a:effectLst/>
                <a:latin typeface="微软雅黑" panose="020B0503020204020204" pitchFamily="34" charset="-122"/>
                <a:ea typeface="微软雅黑" panose="020B0503020204020204" pitchFamily="34" charset="-122"/>
              </a:rPr>
              <a:t>视觉生成</a:t>
            </a:r>
            <a:r>
              <a:rPr lang="en-US" altLang="zh-CN" sz="3200" b="1" i="0" dirty="0">
                <a:solidFill>
                  <a:srgbClr val="191B1F"/>
                </a:solidFill>
                <a:effectLst/>
                <a:latin typeface="微软雅黑" panose="020B0503020204020204" pitchFamily="34" charset="-122"/>
                <a:ea typeface="微软雅黑" panose="020B0503020204020204" pitchFamily="34" charset="-122"/>
              </a:rPr>
              <a:t>(diffusion model) </a:t>
            </a:r>
            <a:r>
              <a:rPr lang="en-US" altLang="zh-CN" sz="2400" i="1" u="sng" dirty="0">
                <a:solidFill>
                  <a:srgbClr val="191B1F"/>
                </a:solidFill>
                <a:effectLst/>
                <a:latin typeface="微软雅黑" panose="020B0503020204020204" pitchFamily="34" charset="-122"/>
                <a:ea typeface="微软雅黑" panose="020B0503020204020204" pitchFamily="34" charset="-122"/>
              </a:rPr>
              <a:t>text-to-image</a:t>
            </a:r>
            <a:endParaRPr lang="zh-CN" altLang="en-US" sz="3200" i="1" u="sng"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A0AEDB2D-DC64-4484-8CEE-9AEB321ED36E}"/>
              </a:ext>
            </a:extLst>
          </p:cNvPr>
          <p:cNvPicPr>
            <a:picLocks noChangeAspect="1"/>
          </p:cNvPicPr>
          <p:nvPr/>
        </p:nvPicPr>
        <p:blipFill>
          <a:blip r:embed="rId2"/>
          <a:stretch>
            <a:fillRect/>
          </a:stretch>
        </p:blipFill>
        <p:spPr>
          <a:xfrm>
            <a:off x="406801" y="2438400"/>
            <a:ext cx="8349448" cy="3141111"/>
          </a:xfrm>
          <a:prstGeom prst="rect">
            <a:avLst/>
          </a:prstGeom>
        </p:spPr>
      </p:pic>
      <p:sp>
        <p:nvSpPr>
          <p:cNvPr id="18" name="文本框 17">
            <a:extLst>
              <a:ext uri="{FF2B5EF4-FFF2-40B4-BE49-F238E27FC236}">
                <a16:creationId xmlns:a16="http://schemas.microsoft.com/office/drawing/2014/main" id="{115E4A16-B10C-45FA-88E6-854519D43A9A}"/>
              </a:ext>
            </a:extLst>
          </p:cNvPr>
          <p:cNvSpPr txBox="1"/>
          <p:nvPr/>
        </p:nvSpPr>
        <p:spPr>
          <a:xfrm>
            <a:off x="561975" y="1884352"/>
            <a:ext cx="6094520" cy="369332"/>
          </a:xfrm>
          <a:prstGeom prst="rect">
            <a:avLst/>
          </a:prstGeom>
          <a:noFill/>
        </p:spPr>
        <p:txBody>
          <a:bodyPr wrap="square">
            <a:spAutoFit/>
          </a:bodyPr>
          <a:lstStyle/>
          <a:p>
            <a:r>
              <a:rPr lang="zh-CN" altLang="en-US" b="0" i="0" dirty="0">
                <a:solidFill>
                  <a:srgbClr val="191B1F"/>
                </a:solidFill>
                <a:effectLst/>
                <a:latin typeface="微软雅黑" panose="020B0503020204020204" pitchFamily="34" charset="-122"/>
                <a:ea typeface="微软雅黑" panose="020B0503020204020204" pitchFamily="34" charset="-122"/>
              </a:rPr>
              <a:t>无论从</a:t>
            </a:r>
            <a:r>
              <a:rPr lang="zh-CN" altLang="en-US" b="1" i="0" dirty="0">
                <a:solidFill>
                  <a:srgbClr val="191B1F"/>
                </a:solidFill>
                <a:effectLst/>
                <a:latin typeface="微软雅黑" panose="020B0503020204020204" pitchFamily="34" charset="-122"/>
                <a:ea typeface="微软雅黑" panose="020B0503020204020204" pitchFamily="34" charset="-122"/>
              </a:rPr>
              <a:t>真实度</a:t>
            </a:r>
            <a:r>
              <a:rPr lang="zh-CN" altLang="en-US" b="0" i="0" dirty="0">
                <a:solidFill>
                  <a:srgbClr val="191B1F"/>
                </a:solidFill>
                <a:effectLst/>
                <a:latin typeface="微软雅黑" panose="020B0503020204020204" pitchFamily="34" charset="-122"/>
                <a:ea typeface="微软雅黑" panose="020B0503020204020204" pitchFamily="34" charset="-122"/>
              </a:rPr>
              <a:t>还是</a:t>
            </a:r>
            <a:r>
              <a:rPr lang="zh-CN" altLang="en-US" b="1" dirty="0">
                <a:solidFill>
                  <a:srgbClr val="191B1F"/>
                </a:solidFill>
                <a:latin typeface="微软雅黑" panose="020B0503020204020204" pitchFamily="34" charset="-122"/>
                <a:ea typeface="微软雅黑" panose="020B0503020204020204" pitchFamily="34" charset="-122"/>
              </a:rPr>
              <a:t>文字细节</a:t>
            </a:r>
            <a:r>
              <a:rPr lang="zh-CN" altLang="en-US" dirty="0">
                <a:solidFill>
                  <a:srgbClr val="191B1F"/>
                </a:solidFill>
                <a:latin typeface="微软雅黑" panose="020B0503020204020204" pitchFamily="34" charset="-122"/>
                <a:ea typeface="微软雅黑" panose="020B0503020204020204" pitchFamily="34" charset="-122"/>
              </a:rPr>
              <a:t>的</a:t>
            </a:r>
            <a:r>
              <a:rPr lang="zh-CN" altLang="en-US" b="0" i="0" dirty="0">
                <a:solidFill>
                  <a:srgbClr val="191B1F"/>
                </a:solidFill>
                <a:effectLst/>
                <a:latin typeface="微软雅黑" panose="020B0503020204020204" pitchFamily="34" charset="-122"/>
                <a:ea typeface="微软雅黑" panose="020B0503020204020204" pitchFamily="34" charset="-122"/>
              </a:rPr>
              <a:t>还原度都几乎无可挑剔</a:t>
            </a:r>
            <a:endParaRPr lang="zh-CN" altLang="en-US"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3BC6AA6-A10C-4A80-9143-C6247B51991F}"/>
              </a:ext>
            </a:extLst>
          </p:cNvPr>
          <p:cNvSpPr txBox="1"/>
          <p:nvPr/>
        </p:nvSpPr>
        <p:spPr>
          <a:xfrm>
            <a:off x="123825" y="5628761"/>
            <a:ext cx="8915400" cy="369332"/>
          </a:xfrm>
          <a:prstGeom prst="rect">
            <a:avLst/>
          </a:prstGeom>
          <a:noFill/>
        </p:spPr>
        <p:txBody>
          <a:bodyPr wrap="square">
            <a:spAutoFit/>
          </a:bodyPr>
          <a:lstStyle/>
          <a:p>
            <a:r>
              <a:rPr lang="en-US" altLang="zh-CN" b="0" i="0" dirty="0">
                <a:solidFill>
                  <a:srgbClr val="191B1F"/>
                </a:solidFill>
                <a:effectLst/>
                <a:latin typeface="-apple-system"/>
              </a:rPr>
              <a:t>From </a:t>
            </a:r>
            <a:r>
              <a:rPr lang="en-US" altLang="zh-CN" b="0" i="0" dirty="0" err="1">
                <a:solidFill>
                  <a:srgbClr val="191B1F"/>
                </a:solidFill>
                <a:effectLst/>
                <a:latin typeface="-apple-system"/>
              </a:rPr>
              <a:t>openai</a:t>
            </a:r>
            <a:r>
              <a:rPr lang="en-US" altLang="zh-CN" b="0" i="0" dirty="0">
                <a:solidFill>
                  <a:srgbClr val="191B1F"/>
                </a:solidFill>
                <a:effectLst/>
                <a:latin typeface="-apple-system"/>
              </a:rPr>
              <a:t> DALL·E 2, released on Apr. 23, 2022 </a:t>
            </a:r>
            <a:r>
              <a:rPr lang="en-US" altLang="zh-CN" b="0" i="1" u="sng" dirty="0">
                <a:solidFill>
                  <a:schemeClr val="accent5"/>
                </a:solidFill>
                <a:effectLst/>
                <a:latin typeface="-apple-system"/>
              </a:rPr>
              <a:t>https://openai.com/index/dall-e-2/</a:t>
            </a:r>
            <a:endParaRPr lang="zh-CN" altLang="en-US" i="1" u="sng" dirty="0">
              <a:solidFill>
                <a:schemeClr val="accent5"/>
              </a:solidFill>
            </a:endParaRPr>
          </a:p>
        </p:txBody>
      </p:sp>
    </p:spTree>
    <p:extLst>
      <p:ext uri="{BB962C8B-B14F-4D97-AF65-F5344CB8AC3E}">
        <p14:creationId xmlns:p14="http://schemas.microsoft.com/office/powerpoint/2010/main" val="3660319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6BA5746-985C-4EF3-892E-2F6D54E9E484}"/>
              </a:ext>
            </a:extLst>
          </p:cNvPr>
          <p:cNvSpPr>
            <a:spLocks noGrp="1"/>
          </p:cNvSpPr>
          <p:nvPr>
            <p:ph type="dt" sz="half" idx="4294967295"/>
          </p:nvPr>
        </p:nvSpPr>
        <p:spPr>
          <a:xfrm>
            <a:off x="7328098" y="6416675"/>
            <a:ext cx="1587302" cy="365125"/>
          </a:xfrm>
          <a:prstGeom prst="rect">
            <a:avLst/>
          </a:prstGeom>
        </p:spPr>
        <p:txBody>
          <a:bodyPr/>
          <a:lstStyle/>
          <a:p>
            <a:fld id="{9A063811-B3BD-4C3F-917F-1BA53DB1B218}" type="datetime5">
              <a:rPr lang="zh-CN" altLang="en-US" smtClean="0"/>
              <a:t>2025/3/3</a:t>
            </a:fld>
            <a:endParaRPr lang="en-US" dirty="0"/>
          </a:p>
        </p:txBody>
      </p:sp>
      <p:sp>
        <p:nvSpPr>
          <p:cNvPr id="5" name="灯片编号占位符 4">
            <a:extLst>
              <a:ext uri="{FF2B5EF4-FFF2-40B4-BE49-F238E27FC236}">
                <a16:creationId xmlns:a16="http://schemas.microsoft.com/office/drawing/2014/main" id="{3AF5AC89-E233-4F81-87C1-FF8084C50C14}"/>
              </a:ext>
            </a:extLst>
          </p:cNvPr>
          <p:cNvSpPr>
            <a:spLocks noGrp="1"/>
          </p:cNvSpPr>
          <p:nvPr>
            <p:ph type="sldNum" sz="quarter" idx="12"/>
          </p:nvPr>
        </p:nvSpPr>
        <p:spPr/>
        <p:txBody>
          <a:bodyPr/>
          <a:lstStyle/>
          <a:p>
            <a:fld id="{CF7DC490-98B8-074B-BB30-37775A2447EF}" type="slidenum">
              <a:rPr lang="en-US" smtClean="0"/>
              <a:pPr/>
              <a:t>59</a:t>
            </a:fld>
            <a:endParaRPr lang="en-US" dirty="0"/>
          </a:p>
        </p:txBody>
      </p:sp>
      <p:sp>
        <p:nvSpPr>
          <p:cNvPr id="8" name="标题 1">
            <a:extLst>
              <a:ext uri="{FF2B5EF4-FFF2-40B4-BE49-F238E27FC236}">
                <a16:creationId xmlns:a16="http://schemas.microsoft.com/office/drawing/2014/main" id="{9BBE39C1-9A2D-4547-921F-21E51AF701AF}"/>
              </a:ext>
            </a:extLst>
          </p:cNvPr>
          <p:cNvSpPr>
            <a:spLocks noGrp="1"/>
          </p:cNvSpPr>
          <p:nvPr>
            <p:ph type="title"/>
          </p:nvPr>
        </p:nvSpPr>
        <p:spPr>
          <a:xfrm>
            <a:off x="1066800" y="371920"/>
            <a:ext cx="7126707" cy="719833"/>
          </a:xfrm>
        </p:spPr>
        <p:txBody>
          <a:bodyPr>
            <a:normAutofit/>
          </a:bodyPr>
          <a:lstStyle/>
          <a:p>
            <a:r>
              <a:rPr lang="en-US" altLang="zh-CN" sz="3600" b="1" i="0" dirty="0">
                <a:solidFill>
                  <a:srgbClr val="191B1F"/>
                </a:solidFill>
                <a:effectLst/>
                <a:latin typeface="微软雅黑" panose="020B0503020204020204" pitchFamily="34" charset="-122"/>
                <a:ea typeface="微软雅黑" panose="020B0503020204020204" pitchFamily="34" charset="-122"/>
              </a:rPr>
              <a:t>3D</a:t>
            </a:r>
            <a:r>
              <a:rPr lang="zh-CN" altLang="en-US" sz="3600" b="1" i="0" dirty="0">
                <a:solidFill>
                  <a:srgbClr val="191B1F"/>
                </a:solidFill>
                <a:effectLst/>
                <a:latin typeface="微软雅黑" panose="020B0503020204020204" pitchFamily="34" charset="-122"/>
                <a:ea typeface="微软雅黑" panose="020B0503020204020204" pitchFamily="34" charset="-122"/>
              </a:rPr>
              <a:t>场景</a:t>
            </a:r>
            <a:r>
              <a:rPr lang="en-US" altLang="zh-CN" sz="3600" b="1" i="0" dirty="0">
                <a:solidFill>
                  <a:srgbClr val="191B1F"/>
                </a:solidFill>
                <a:effectLst/>
                <a:latin typeface="微软雅黑" panose="020B0503020204020204" pitchFamily="34" charset="-122"/>
                <a:ea typeface="微软雅黑" panose="020B0503020204020204" pitchFamily="34" charset="-122"/>
              </a:rPr>
              <a:t>/</a:t>
            </a:r>
            <a:r>
              <a:rPr lang="zh-CN" altLang="en-US" sz="3600" b="1" i="0" dirty="0">
                <a:solidFill>
                  <a:srgbClr val="191B1F"/>
                </a:solidFill>
                <a:effectLst/>
                <a:latin typeface="微软雅黑" panose="020B0503020204020204" pitchFamily="34" charset="-122"/>
                <a:ea typeface="微软雅黑" panose="020B0503020204020204" pitchFamily="34" charset="-122"/>
              </a:rPr>
              <a:t>人体重建 </a:t>
            </a:r>
            <a:r>
              <a:rPr lang="en-US" altLang="zh-CN" sz="2800" i="1" u="sng" dirty="0">
                <a:solidFill>
                  <a:srgbClr val="191B1F"/>
                </a:solidFill>
                <a:latin typeface="微软雅黑" panose="020B0503020204020204" pitchFamily="34" charset="-122"/>
                <a:ea typeface="微软雅黑" panose="020B0503020204020204" pitchFamily="34" charset="-122"/>
              </a:rPr>
              <a:t>2D to 3D</a:t>
            </a:r>
            <a:endParaRPr lang="zh-CN" altLang="en-US" sz="2800" i="1" u="sng" dirty="0">
              <a:solidFill>
                <a:srgbClr val="191B1F"/>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FCB6BCE-97CB-47B5-8696-6834334073F6}"/>
              </a:ext>
            </a:extLst>
          </p:cNvPr>
          <p:cNvSpPr txBox="1"/>
          <p:nvPr/>
        </p:nvSpPr>
        <p:spPr>
          <a:xfrm>
            <a:off x="152400" y="5500817"/>
            <a:ext cx="7467600" cy="338554"/>
          </a:xfrm>
          <a:prstGeom prst="rect">
            <a:avLst/>
          </a:prstGeom>
          <a:noFill/>
        </p:spPr>
        <p:txBody>
          <a:bodyPr wrap="square">
            <a:spAutoFit/>
          </a:bodyPr>
          <a:lstStyle/>
          <a:p>
            <a:r>
              <a:rPr lang="en-US" altLang="zh-CN" sz="1600" b="0" i="0" dirty="0">
                <a:solidFill>
                  <a:srgbClr val="191B1F"/>
                </a:solidFill>
                <a:effectLst/>
                <a:latin typeface="微软雅黑" panose="020B0503020204020204" pitchFamily="34" charset="-122"/>
                <a:ea typeface="微软雅黑" panose="020B0503020204020204" pitchFamily="34" charset="-122"/>
              </a:rPr>
              <a:t>From World Lab, Li Fei-Fei, 2024 </a:t>
            </a:r>
            <a:r>
              <a:rPr lang="en-US" altLang="zh-CN" sz="1600" b="0" i="1" u="sng" dirty="0">
                <a:solidFill>
                  <a:schemeClr val="accent5"/>
                </a:solidFill>
                <a:effectLst/>
                <a:latin typeface="微软雅黑" panose="020B0503020204020204" pitchFamily="34" charset="-122"/>
                <a:ea typeface="微软雅黑" panose="020B0503020204020204" pitchFamily="34" charset="-122"/>
              </a:rPr>
              <a:t>https://www.worldlabs.ai/</a:t>
            </a:r>
            <a:endParaRPr lang="zh-CN" altLang="en-US" sz="1600" i="1" u="sng" dirty="0">
              <a:solidFill>
                <a:schemeClr val="accent5"/>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0EF56926-E61B-484A-A6B3-E1B422906B60}"/>
              </a:ext>
            </a:extLst>
          </p:cNvPr>
          <p:cNvGrpSpPr/>
          <p:nvPr/>
        </p:nvGrpSpPr>
        <p:grpSpPr>
          <a:xfrm>
            <a:off x="414688" y="2034384"/>
            <a:ext cx="3355071" cy="2589867"/>
            <a:chOff x="3561231" y="1639562"/>
            <a:chExt cx="3222839" cy="3649530"/>
          </a:xfrm>
        </p:grpSpPr>
        <p:pic>
          <p:nvPicPr>
            <p:cNvPr id="11" name="图片 10">
              <a:extLst>
                <a:ext uri="{FF2B5EF4-FFF2-40B4-BE49-F238E27FC236}">
                  <a16:creationId xmlns:a16="http://schemas.microsoft.com/office/drawing/2014/main" id="{2CF4F55B-5B51-436F-8C23-EF256A4A8276}"/>
                </a:ext>
              </a:extLst>
            </p:cNvPr>
            <p:cNvPicPr>
              <a:picLocks noChangeAspect="1"/>
            </p:cNvPicPr>
            <p:nvPr/>
          </p:nvPicPr>
          <p:blipFill rotWithShape="1">
            <a:blip r:embed="rId2">
              <a:extLst>
                <a:ext uri="{28A0092B-C50C-407E-A947-70E740481C1C}">
                  <a14:useLocalDpi xmlns:a14="http://schemas.microsoft.com/office/drawing/2010/main" val="0"/>
                </a:ext>
              </a:extLst>
            </a:blip>
            <a:srcRect t="9718" r="60472"/>
            <a:stretch/>
          </p:blipFill>
          <p:spPr>
            <a:xfrm>
              <a:off x="3561231" y="2124551"/>
              <a:ext cx="3222839" cy="3164541"/>
            </a:xfrm>
            <a:prstGeom prst="rect">
              <a:avLst/>
            </a:prstGeom>
          </p:spPr>
        </p:pic>
        <p:sp>
          <p:nvSpPr>
            <p:cNvPr id="12" name="文本框 11">
              <a:extLst>
                <a:ext uri="{FF2B5EF4-FFF2-40B4-BE49-F238E27FC236}">
                  <a16:creationId xmlns:a16="http://schemas.microsoft.com/office/drawing/2014/main" id="{DC7934C9-05D0-4713-9EBA-235D3F313C5B}"/>
                </a:ext>
              </a:extLst>
            </p:cNvPr>
            <p:cNvSpPr txBox="1"/>
            <p:nvPr/>
          </p:nvSpPr>
          <p:spPr>
            <a:xfrm>
              <a:off x="4390718" y="1639562"/>
              <a:ext cx="2133600" cy="369331"/>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Input image</a:t>
              </a:r>
              <a:endParaRPr lang="zh-CN" altLang="en-US" b="1" dirty="0">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2EA42F97-0B1E-4192-ABCD-F243A82605FD}"/>
              </a:ext>
            </a:extLst>
          </p:cNvPr>
          <p:cNvGrpSpPr/>
          <p:nvPr/>
        </p:nvGrpSpPr>
        <p:grpSpPr>
          <a:xfrm>
            <a:off x="4168699" y="1524001"/>
            <a:ext cx="4746701" cy="3437184"/>
            <a:chOff x="7508329" y="1690688"/>
            <a:chExt cx="4206302" cy="3598404"/>
          </a:xfrm>
        </p:grpSpPr>
        <p:pic>
          <p:nvPicPr>
            <p:cNvPr id="14" name="图片 13">
              <a:extLst>
                <a:ext uri="{FF2B5EF4-FFF2-40B4-BE49-F238E27FC236}">
                  <a16:creationId xmlns:a16="http://schemas.microsoft.com/office/drawing/2014/main" id="{7DADE818-9C78-4F5D-A46B-3403B5AE3949}"/>
                </a:ext>
              </a:extLst>
            </p:cNvPr>
            <p:cNvPicPr>
              <a:picLocks noChangeAspect="1"/>
            </p:cNvPicPr>
            <p:nvPr/>
          </p:nvPicPr>
          <p:blipFill rotWithShape="1">
            <a:blip r:embed="rId2">
              <a:extLst>
                <a:ext uri="{28A0092B-C50C-407E-A947-70E740481C1C}">
                  <a14:useLocalDpi xmlns:a14="http://schemas.microsoft.com/office/drawing/2010/main" val="0"/>
                </a:ext>
              </a:extLst>
            </a:blip>
            <a:srcRect l="48411" t="9718"/>
            <a:stretch/>
          </p:blipFill>
          <p:spPr>
            <a:xfrm>
              <a:off x="7508329" y="2124551"/>
              <a:ext cx="4206302" cy="3164541"/>
            </a:xfrm>
            <a:prstGeom prst="rect">
              <a:avLst/>
            </a:prstGeom>
          </p:spPr>
        </p:pic>
        <p:sp>
          <p:nvSpPr>
            <p:cNvPr id="15" name="文本框 14">
              <a:extLst>
                <a:ext uri="{FF2B5EF4-FFF2-40B4-BE49-F238E27FC236}">
                  <a16:creationId xmlns:a16="http://schemas.microsoft.com/office/drawing/2014/main" id="{3B2EC99E-5F1A-4C9E-9211-FE2184EE4424}"/>
                </a:ext>
              </a:extLst>
            </p:cNvPr>
            <p:cNvSpPr txBox="1"/>
            <p:nvPr/>
          </p:nvSpPr>
          <p:spPr>
            <a:xfrm>
              <a:off x="9063318" y="1690688"/>
              <a:ext cx="2133600"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3D World</a:t>
              </a:r>
              <a:endParaRPr lang="zh-CN" altLang="en-US" b="1" dirty="0">
                <a:latin typeface="微软雅黑" panose="020B0503020204020204" pitchFamily="34" charset="-122"/>
                <a:ea typeface="微软雅黑" panose="020B0503020204020204" pitchFamily="34" charset="-122"/>
              </a:endParaRPr>
            </a:p>
          </p:txBody>
        </p:sp>
      </p:grpSp>
      <p:sp>
        <p:nvSpPr>
          <p:cNvPr id="16" name="箭头: 右 15">
            <a:extLst>
              <a:ext uri="{FF2B5EF4-FFF2-40B4-BE49-F238E27FC236}">
                <a16:creationId xmlns:a16="http://schemas.microsoft.com/office/drawing/2014/main" id="{D68BDD2A-67B4-4C6C-B091-70B2FA8D1B3E}"/>
              </a:ext>
            </a:extLst>
          </p:cNvPr>
          <p:cNvSpPr/>
          <p:nvPr/>
        </p:nvSpPr>
        <p:spPr>
          <a:xfrm>
            <a:off x="3769759" y="3291033"/>
            <a:ext cx="398940" cy="27593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875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0C5AE-B5F4-4EB8-8542-30EADB236075}"/>
              </a:ext>
            </a:extLst>
          </p:cNvPr>
          <p:cNvSpPr>
            <a:spLocks noGrp="1"/>
          </p:cNvSpPr>
          <p:nvPr>
            <p:ph type="title"/>
          </p:nvPr>
        </p:nvSpPr>
        <p:spPr/>
        <p:txBody>
          <a:bodyPr/>
          <a:lstStyle/>
          <a:p>
            <a:r>
              <a:rPr lang="zh-CN" altLang="en-US" dirty="0"/>
              <a:t>图像分类</a:t>
            </a:r>
          </a:p>
        </p:txBody>
      </p:sp>
      <p:sp>
        <p:nvSpPr>
          <p:cNvPr id="4" name="日期占位符 3">
            <a:extLst>
              <a:ext uri="{FF2B5EF4-FFF2-40B4-BE49-F238E27FC236}">
                <a16:creationId xmlns:a16="http://schemas.microsoft.com/office/drawing/2014/main" id="{E0F25405-0856-4B33-8B5A-7566596A7CE6}"/>
              </a:ext>
            </a:extLst>
          </p:cNvPr>
          <p:cNvSpPr>
            <a:spLocks noGrp="1"/>
          </p:cNvSpPr>
          <p:nvPr>
            <p:ph type="dt" sz="half" idx="4294967295"/>
          </p:nvPr>
        </p:nvSpPr>
        <p:spPr>
          <a:xfrm>
            <a:off x="7328098" y="6416675"/>
            <a:ext cx="1587302" cy="365125"/>
          </a:xfrm>
          <a:prstGeom prst="rect">
            <a:avLst/>
          </a:prstGeom>
        </p:spPr>
        <p:txBody>
          <a:bodyPr/>
          <a:lstStyle/>
          <a:p>
            <a:fld id="{5B8B5632-4C5B-4BC7-82AB-95DD824BA8ED}" type="datetime5">
              <a:rPr lang="zh-CN" altLang="en-US" smtClean="0"/>
              <a:t>2025/3/3</a:t>
            </a:fld>
            <a:endParaRPr lang="en-US" dirty="0"/>
          </a:p>
        </p:txBody>
      </p:sp>
      <p:sp>
        <p:nvSpPr>
          <p:cNvPr id="5" name="灯片编号占位符 4">
            <a:extLst>
              <a:ext uri="{FF2B5EF4-FFF2-40B4-BE49-F238E27FC236}">
                <a16:creationId xmlns:a16="http://schemas.microsoft.com/office/drawing/2014/main" id="{C1A7E0B8-F8E1-423A-9E75-AB903D0671B5}"/>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6</a:t>
            </a:fld>
            <a:endParaRPr lang="en-US" dirty="0"/>
          </a:p>
        </p:txBody>
      </p:sp>
      <p:pic>
        <p:nvPicPr>
          <p:cNvPr id="10242" name="Picture 2" descr="关于图像分类的经典- OFweek人工智能网">
            <a:extLst>
              <a:ext uri="{FF2B5EF4-FFF2-40B4-BE49-F238E27FC236}">
                <a16:creationId xmlns:a16="http://schemas.microsoft.com/office/drawing/2014/main" id="{D6F5CAD1-0BEC-4436-AEAA-B00885A71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68" y="1217839"/>
            <a:ext cx="7829550" cy="440055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a:extLst>
              <a:ext uri="{FF2B5EF4-FFF2-40B4-BE49-F238E27FC236}">
                <a16:creationId xmlns:a16="http://schemas.microsoft.com/office/drawing/2014/main" id="{FB5F8A1E-045B-4DA0-6CA5-EF16DA5F4EF0}"/>
              </a:ext>
            </a:extLst>
          </p:cNvPr>
          <p:cNvSpPr txBox="1">
            <a:spLocks/>
          </p:cNvSpPr>
          <p:nvPr/>
        </p:nvSpPr>
        <p:spPr>
          <a:xfrm>
            <a:off x="457200" y="52867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dirty="0"/>
              <a:t>万变不离其宗：</a:t>
            </a:r>
            <a:r>
              <a:rPr lang="en-US" altLang="zh-CN" dirty="0"/>
              <a:t>y</a:t>
            </a:r>
            <a:r>
              <a:rPr lang="zh-CN" altLang="en-US" dirty="0"/>
              <a:t> </a:t>
            </a:r>
            <a:r>
              <a:rPr lang="en-US" altLang="zh-CN" dirty="0"/>
              <a:t>=</a:t>
            </a:r>
            <a:r>
              <a:rPr lang="zh-CN" altLang="en-US" dirty="0"/>
              <a:t> </a:t>
            </a:r>
            <a:r>
              <a:rPr lang="en-US" altLang="zh-CN" dirty="0"/>
              <a:t>f</a:t>
            </a:r>
            <a:r>
              <a:rPr lang="zh-CN" altLang="en-US" dirty="0"/>
              <a:t> </a:t>
            </a:r>
            <a:r>
              <a:rPr lang="en-US" altLang="zh-CN" dirty="0"/>
              <a:t>(x)</a:t>
            </a:r>
            <a:endParaRPr lang="zh-CN" altLang="en-US" dirty="0"/>
          </a:p>
        </p:txBody>
      </p:sp>
    </p:spTree>
    <p:extLst>
      <p:ext uri="{BB962C8B-B14F-4D97-AF65-F5344CB8AC3E}">
        <p14:creationId xmlns:p14="http://schemas.microsoft.com/office/powerpoint/2010/main" val="1259051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5198D-49FA-4B8E-9FE6-DCA82A215B3E}"/>
              </a:ext>
            </a:extLst>
          </p:cNvPr>
          <p:cNvSpPr>
            <a:spLocks noGrp="1"/>
          </p:cNvSpPr>
          <p:nvPr>
            <p:ph type="title"/>
          </p:nvPr>
        </p:nvSpPr>
        <p:spPr/>
        <p:txBody>
          <a:bodyPr/>
          <a:lstStyle/>
          <a:p>
            <a:r>
              <a:rPr lang="zh-CN" altLang="en-US" sz="4400" dirty="0">
                <a:solidFill>
                  <a:srgbClr val="191B1F"/>
                </a:solidFill>
                <a:latin typeface="-apple-system"/>
                <a:ea typeface="微软雅黑" panose="020B0503020204020204" pitchFamily="34" charset="-122"/>
              </a:rPr>
              <a:t>多模态大语言模型</a:t>
            </a:r>
            <a:endParaRPr lang="zh-CN" altLang="en-US" dirty="0"/>
          </a:p>
        </p:txBody>
      </p:sp>
      <p:sp>
        <p:nvSpPr>
          <p:cNvPr id="4" name="日期占位符 3">
            <a:extLst>
              <a:ext uri="{FF2B5EF4-FFF2-40B4-BE49-F238E27FC236}">
                <a16:creationId xmlns:a16="http://schemas.microsoft.com/office/drawing/2014/main" id="{36BA5746-985C-4EF3-892E-2F6D54E9E484}"/>
              </a:ext>
            </a:extLst>
          </p:cNvPr>
          <p:cNvSpPr>
            <a:spLocks noGrp="1"/>
          </p:cNvSpPr>
          <p:nvPr>
            <p:ph type="dt" sz="half" idx="4294967295"/>
          </p:nvPr>
        </p:nvSpPr>
        <p:spPr>
          <a:xfrm>
            <a:off x="7328098" y="6416675"/>
            <a:ext cx="1587302" cy="365125"/>
          </a:xfrm>
          <a:prstGeom prst="rect">
            <a:avLst/>
          </a:prstGeom>
        </p:spPr>
        <p:txBody>
          <a:bodyPr/>
          <a:lstStyle/>
          <a:p>
            <a:fld id="{9A063811-B3BD-4C3F-917F-1BA53DB1B218}" type="datetime5">
              <a:rPr lang="zh-CN" altLang="en-US" smtClean="0"/>
              <a:t>2025/3/3</a:t>
            </a:fld>
            <a:endParaRPr lang="en-US" dirty="0"/>
          </a:p>
        </p:txBody>
      </p:sp>
      <p:sp>
        <p:nvSpPr>
          <p:cNvPr id="5" name="灯片编号占位符 4">
            <a:extLst>
              <a:ext uri="{FF2B5EF4-FFF2-40B4-BE49-F238E27FC236}">
                <a16:creationId xmlns:a16="http://schemas.microsoft.com/office/drawing/2014/main" id="{3AF5AC89-E233-4F81-87C1-FF8084C50C14}"/>
              </a:ext>
            </a:extLst>
          </p:cNvPr>
          <p:cNvSpPr>
            <a:spLocks noGrp="1"/>
          </p:cNvSpPr>
          <p:nvPr>
            <p:ph type="sldNum" sz="quarter" idx="12"/>
          </p:nvPr>
        </p:nvSpPr>
        <p:spPr/>
        <p:txBody>
          <a:bodyPr/>
          <a:lstStyle/>
          <a:p>
            <a:fld id="{CF7DC490-98B8-074B-BB30-37775A2447EF}" type="slidenum">
              <a:rPr lang="en-US" smtClean="0"/>
              <a:pPr/>
              <a:t>60</a:t>
            </a:fld>
            <a:endParaRPr lang="en-US" dirty="0"/>
          </a:p>
        </p:txBody>
      </p:sp>
      <p:pic>
        <p:nvPicPr>
          <p:cNvPr id="6" name="图片 5">
            <a:extLst>
              <a:ext uri="{FF2B5EF4-FFF2-40B4-BE49-F238E27FC236}">
                <a16:creationId xmlns:a16="http://schemas.microsoft.com/office/drawing/2014/main" id="{84A93BB2-D595-402D-B6A9-87E3B7FF6672}"/>
              </a:ext>
            </a:extLst>
          </p:cNvPr>
          <p:cNvPicPr>
            <a:picLocks noChangeAspect="1"/>
          </p:cNvPicPr>
          <p:nvPr/>
        </p:nvPicPr>
        <p:blipFill>
          <a:blip r:embed="rId2"/>
          <a:stretch>
            <a:fillRect/>
          </a:stretch>
        </p:blipFill>
        <p:spPr>
          <a:xfrm>
            <a:off x="2662608" y="1295400"/>
            <a:ext cx="6410325" cy="4424728"/>
          </a:xfrm>
          <a:prstGeom prst="rect">
            <a:avLst/>
          </a:prstGeom>
        </p:spPr>
      </p:pic>
      <p:sp>
        <p:nvSpPr>
          <p:cNvPr id="7" name="文本框 6">
            <a:extLst>
              <a:ext uri="{FF2B5EF4-FFF2-40B4-BE49-F238E27FC236}">
                <a16:creationId xmlns:a16="http://schemas.microsoft.com/office/drawing/2014/main" id="{A95ECBC8-C924-4123-8095-3BF2107C8A5B}"/>
              </a:ext>
            </a:extLst>
          </p:cNvPr>
          <p:cNvSpPr txBox="1"/>
          <p:nvPr/>
        </p:nvSpPr>
        <p:spPr>
          <a:xfrm>
            <a:off x="228600" y="1828800"/>
            <a:ext cx="3047631" cy="2453620"/>
          </a:xfrm>
          <a:prstGeom prst="rect">
            <a:avLst/>
          </a:prstGeom>
          <a:noFill/>
        </p:spPr>
        <p:txBody>
          <a:bodyPr wrap="square">
            <a:spAutoFit/>
          </a:bodyPr>
          <a:lstStyle/>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视觉感知任务</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粗粒度任务</a:t>
            </a:r>
            <a:endParaRPr lang="en-US" altLang="zh-CN" sz="1600" dirty="0">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细粒度任务</a:t>
            </a:r>
            <a:endParaRPr lang="en-US" altLang="zh-CN" sz="1600" dirty="0">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文字识别任务</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视觉认知任务</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推理任务</a:t>
            </a:r>
            <a:endParaRPr lang="zh-CN" altLang="en-US" sz="1600" dirty="0"/>
          </a:p>
        </p:txBody>
      </p:sp>
      <p:sp>
        <p:nvSpPr>
          <p:cNvPr id="8" name="文本框 7">
            <a:extLst>
              <a:ext uri="{FF2B5EF4-FFF2-40B4-BE49-F238E27FC236}">
                <a16:creationId xmlns:a16="http://schemas.microsoft.com/office/drawing/2014/main" id="{9F21FA6E-4E39-430E-8F39-E9CE4AE9E569}"/>
              </a:ext>
            </a:extLst>
          </p:cNvPr>
          <p:cNvSpPr txBox="1"/>
          <p:nvPr/>
        </p:nvSpPr>
        <p:spPr>
          <a:xfrm>
            <a:off x="228600" y="5860573"/>
            <a:ext cx="9829800" cy="369332"/>
          </a:xfrm>
          <a:prstGeom prst="rect">
            <a:avLst/>
          </a:prstGeom>
          <a:noFill/>
        </p:spPr>
        <p:txBody>
          <a:bodyPr wrap="square">
            <a:spAutoFit/>
          </a:bodyPr>
          <a:lstStyle/>
          <a:p>
            <a:r>
              <a:rPr lang="en-US" altLang="zh-CN" b="0" i="1" u="sng" strike="noStrike" dirty="0">
                <a:solidFill>
                  <a:srgbClr val="224B8D"/>
                </a:solidFill>
                <a:effectLst/>
                <a:latin typeface="Times" panose="02020603050405020304" pitchFamily="18" charset="0"/>
                <a:hlinkClick r:id="rId3"/>
              </a:rPr>
              <a:t>MME: A Comprehensive Evaluation Benchmark for Multimodal Large Language Models</a:t>
            </a:r>
            <a:endParaRPr lang="zh-CN" altLang="en-US" i="1" u="sng" dirty="0"/>
          </a:p>
        </p:txBody>
      </p:sp>
    </p:spTree>
    <p:extLst>
      <p:ext uri="{BB962C8B-B14F-4D97-AF65-F5344CB8AC3E}">
        <p14:creationId xmlns:p14="http://schemas.microsoft.com/office/powerpoint/2010/main" val="1493305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E3425-C913-1C66-44A4-9CF2FE6CAA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60C23-6D48-E239-770E-EB1EE77B7438}"/>
              </a:ext>
            </a:extLst>
          </p:cNvPr>
          <p:cNvSpPr>
            <a:spLocks noGrp="1"/>
          </p:cNvSpPr>
          <p:nvPr>
            <p:ph type="title"/>
          </p:nvPr>
        </p:nvSpPr>
        <p:spPr>
          <a:xfrm>
            <a:off x="457200" y="2667000"/>
            <a:ext cx="8229600" cy="1143000"/>
          </a:xfrm>
        </p:spPr>
        <p:txBody>
          <a:bodyPr>
            <a:normAutofit/>
          </a:bodyPr>
          <a:lstStyle/>
          <a:p>
            <a:r>
              <a:rPr lang="zh-CN" altLang="en-US" b="1" dirty="0"/>
              <a:t>为什么计算机视觉存在挑战？</a:t>
            </a:r>
            <a:endParaRPr lang="zh-CN" altLang="en-US" dirty="0"/>
          </a:p>
        </p:txBody>
      </p:sp>
      <p:sp>
        <p:nvSpPr>
          <p:cNvPr id="4" name="Date Placeholder 3">
            <a:extLst>
              <a:ext uri="{FF2B5EF4-FFF2-40B4-BE49-F238E27FC236}">
                <a16:creationId xmlns:a16="http://schemas.microsoft.com/office/drawing/2014/main" id="{CE4719CD-E0F1-C2EA-207B-3AE7FD4CF024}"/>
              </a:ext>
            </a:extLst>
          </p:cNvPr>
          <p:cNvSpPr>
            <a:spLocks noGrp="1"/>
          </p:cNvSpPr>
          <p:nvPr>
            <p:ph type="dt" sz="half" idx="4294967295"/>
          </p:nvPr>
        </p:nvSpPr>
        <p:spPr>
          <a:xfrm>
            <a:off x="7328098" y="6416675"/>
            <a:ext cx="1587302" cy="365125"/>
          </a:xfrm>
          <a:prstGeom prst="rect">
            <a:avLst/>
          </a:prstGeom>
        </p:spPr>
        <p:txBody>
          <a:bodyPr/>
          <a:lstStyle/>
          <a:p>
            <a:fld id="{98FACFDE-995D-4D5B-934E-410D7F2DA896}" type="datetime5">
              <a:rPr lang="zh-CN" altLang="en-US" smtClean="0"/>
              <a:t>2025/3/3</a:t>
            </a:fld>
            <a:endParaRPr lang="en-US" dirty="0"/>
          </a:p>
        </p:txBody>
      </p:sp>
      <p:sp>
        <p:nvSpPr>
          <p:cNvPr id="5" name="Slide Number Placeholder 4">
            <a:extLst>
              <a:ext uri="{FF2B5EF4-FFF2-40B4-BE49-F238E27FC236}">
                <a16:creationId xmlns:a16="http://schemas.microsoft.com/office/drawing/2014/main" id="{7843FD54-787D-F189-7BDF-1C7481BCD43F}"/>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61</a:t>
            </a:fld>
            <a:endParaRPr lang="en-US" dirty="0"/>
          </a:p>
        </p:txBody>
      </p:sp>
    </p:spTree>
    <p:extLst>
      <p:ext uri="{BB962C8B-B14F-4D97-AF65-F5344CB8AC3E}">
        <p14:creationId xmlns:p14="http://schemas.microsoft.com/office/powerpoint/2010/main" val="3880768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Why is computer vision difficult?</a:t>
            </a:r>
            <a:endParaRPr lang="en-US" sz="3600" dirty="0"/>
          </a:p>
        </p:txBody>
      </p:sp>
      <p:pic>
        <p:nvPicPr>
          <p:cNvPr id="4" name="图片 3">
            <a:extLst>
              <a:ext uri="{FF2B5EF4-FFF2-40B4-BE49-F238E27FC236}">
                <a16:creationId xmlns:a16="http://schemas.microsoft.com/office/drawing/2014/main" id="{2AD3A458-0A44-47F4-9CCE-2A70E27513D7}"/>
              </a:ext>
            </a:extLst>
          </p:cNvPr>
          <p:cNvPicPr>
            <a:picLocks noChangeAspect="1"/>
          </p:cNvPicPr>
          <p:nvPr/>
        </p:nvPicPr>
        <p:blipFill>
          <a:blip r:embed="rId2"/>
          <a:stretch>
            <a:fillRect/>
          </a:stretch>
        </p:blipFill>
        <p:spPr>
          <a:xfrm>
            <a:off x="914400" y="1828800"/>
            <a:ext cx="7086600" cy="4043078"/>
          </a:xfrm>
          <a:prstGeom prst="rect">
            <a:avLst/>
          </a:prstGeom>
        </p:spPr>
      </p:pic>
      <p:sp>
        <p:nvSpPr>
          <p:cNvPr id="3" name="日期占位符 2">
            <a:extLst>
              <a:ext uri="{FF2B5EF4-FFF2-40B4-BE49-F238E27FC236}">
                <a16:creationId xmlns:a16="http://schemas.microsoft.com/office/drawing/2014/main" id="{EE775021-1C77-4CB0-AB2A-639DFB248A24}"/>
              </a:ext>
            </a:extLst>
          </p:cNvPr>
          <p:cNvSpPr>
            <a:spLocks noGrp="1"/>
          </p:cNvSpPr>
          <p:nvPr>
            <p:ph type="dt" sz="half" idx="4294967295"/>
          </p:nvPr>
        </p:nvSpPr>
        <p:spPr>
          <a:xfrm>
            <a:off x="7328098" y="6416675"/>
            <a:ext cx="1587302" cy="365125"/>
          </a:xfrm>
          <a:prstGeom prst="rect">
            <a:avLst/>
          </a:prstGeom>
        </p:spPr>
        <p:txBody>
          <a:bodyPr/>
          <a:lstStyle/>
          <a:p>
            <a:fld id="{E4024BA6-F11D-404F-960A-A224A95791BF}" type="datetime5">
              <a:rPr lang="zh-CN" altLang="en-US" smtClean="0"/>
              <a:t>2025/3/3</a:t>
            </a:fld>
            <a:endParaRPr lang="en-US" dirty="0"/>
          </a:p>
        </p:txBody>
      </p:sp>
      <p:sp>
        <p:nvSpPr>
          <p:cNvPr id="5" name="灯片编号占位符 4">
            <a:extLst>
              <a:ext uri="{FF2B5EF4-FFF2-40B4-BE49-F238E27FC236}">
                <a16:creationId xmlns:a16="http://schemas.microsoft.com/office/drawing/2014/main" id="{EB1A4C1A-D47F-4715-A692-21991D0F9FB9}"/>
              </a:ext>
            </a:extLst>
          </p:cNvPr>
          <p:cNvSpPr>
            <a:spLocks noGrp="1"/>
          </p:cNvSpPr>
          <p:nvPr>
            <p:ph type="sldNum" sz="quarter" idx="12"/>
          </p:nvPr>
        </p:nvSpPr>
        <p:spPr/>
        <p:txBody>
          <a:bodyPr/>
          <a:lstStyle/>
          <a:p>
            <a:fld id="{CF7DC490-98B8-074B-BB30-37775A2447EF}" type="slidenum">
              <a:rPr lang="en-US" smtClean="0"/>
              <a:pPr/>
              <a:t>62</a:t>
            </a:fld>
            <a:endParaRPr lang="en-US" dirty="0"/>
          </a:p>
        </p:txBody>
      </p:sp>
    </p:spTree>
    <p:extLst>
      <p:ext uri="{BB962C8B-B14F-4D97-AF65-F5344CB8AC3E}">
        <p14:creationId xmlns:p14="http://schemas.microsoft.com/office/powerpoint/2010/main" val="449618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Why is computer vision difficult?</a:t>
            </a:r>
            <a:endParaRPr lang="en-US" sz="3600" dirty="0"/>
          </a:p>
        </p:txBody>
      </p:sp>
      <p:pic>
        <p:nvPicPr>
          <p:cNvPr id="7" name="图片 6">
            <a:extLst>
              <a:ext uri="{FF2B5EF4-FFF2-40B4-BE49-F238E27FC236}">
                <a16:creationId xmlns:a16="http://schemas.microsoft.com/office/drawing/2014/main" id="{0AC5E86D-3D18-484F-A449-BE8EAAA878F6}"/>
              </a:ext>
            </a:extLst>
          </p:cNvPr>
          <p:cNvPicPr>
            <a:picLocks noChangeAspect="1"/>
          </p:cNvPicPr>
          <p:nvPr/>
        </p:nvPicPr>
        <p:blipFill>
          <a:blip r:embed="rId2"/>
          <a:stretch>
            <a:fillRect/>
          </a:stretch>
        </p:blipFill>
        <p:spPr>
          <a:xfrm>
            <a:off x="1219200" y="1295400"/>
            <a:ext cx="6940541" cy="4769684"/>
          </a:xfrm>
          <a:prstGeom prst="rect">
            <a:avLst/>
          </a:prstGeom>
        </p:spPr>
      </p:pic>
      <p:sp>
        <p:nvSpPr>
          <p:cNvPr id="3" name="日期占位符 2">
            <a:extLst>
              <a:ext uri="{FF2B5EF4-FFF2-40B4-BE49-F238E27FC236}">
                <a16:creationId xmlns:a16="http://schemas.microsoft.com/office/drawing/2014/main" id="{13417900-0292-4E4F-87E6-9C1ADCA9B091}"/>
              </a:ext>
            </a:extLst>
          </p:cNvPr>
          <p:cNvSpPr>
            <a:spLocks noGrp="1"/>
          </p:cNvSpPr>
          <p:nvPr>
            <p:ph type="dt" sz="half" idx="4294967295"/>
          </p:nvPr>
        </p:nvSpPr>
        <p:spPr>
          <a:xfrm>
            <a:off x="7328098" y="6416675"/>
            <a:ext cx="1587302" cy="365125"/>
          </a:xfrm>
          <a:prstGeom prst="rect">
            <a:avLst/>
          </a:prstGeom>
        </p:spPr>
        <p:txBody>
          <a:bodyPr/>
          <a:lstStyle/>
          <a:p>
            <a:fld id="{9225D6CF-3275-4D1B-9218-839DAF9E8A64}" type="datetime5">
              <a:rPr lang="zh-CN" altLang="en-US" smtClean="0"/>
              <a:t>2025/3/3</a:t>
            </a:fld>
            <a:endParaRPr lang="en-US" dirty="0"/>
          </a:p>
        </p:txBody>
      </p:sp>
      <p:sp>
        <p:nvSpPr>
          <p:cNvPr id="4" name="灯片编号占位符 3">
            <a:extLst>
              <a:ext uri="{FF2B5EF4-FFF2-40B4-BE49-F238E27FC236}">
                <a16:creationId xmlns:a16="http://schemas.microsoft.com/office/drawing/2014/main" id="{5297ACA1-B481-4B44-992D-EDBE3B85612E}"/>
              </a:ext>
            </a:extLst>
          </p:cNvPr>
          <p:cNvSpPr>
            <a:spLocks noGrp="1"/>
          </p:cNvSpPr>
          <p:nvPr>
            <p:ph type="sldNum" sz="quarter" idx="12"/>
          </p:nvPr>
        </p:nvSpPr>
        <p:spPr/>
        <p:txBody>
          <a:bodyPr/>
          <a:lstStyle/>
          <a:p>
            <a:fld id="{CF7DC490-98B8-074B-BB30-37775A2447EF}" type="slidenum">
              <a:rPr lang="en-US" smtClean="0"/>
              <a:pPr/>
              <a:t>63</a:t>
            </a:fld>
            <a:endParaRPr lang="en-US" dirty="0"/>
          </a:p>
        </p:txBody>
      </p:sp>
    </p:spTree>
    <p:extLst>
      <p:ext uri="{BB962C8B-B14F-4D97-AF65-F5344CB8AC3E}">
        <p14:creationId xmlns:p14="http://schemas.microsoft.com/office/powerpoint/2010/main" val="18634130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A86A87F-4342-4CA7-9FD3-AB88CFD64C05}"/>
              </a:ext>
            </a:extLst>
          </p:cNvPr>
          <p:cNvSpPr>
            <a:spLocks noGrp="1"/>
          </p:cNvSpPr>
          <p:nvPr>
            <p:ph type="dt" sz="half" idx="4294967295"/>
          </p:nvPr>
        </p:nvSpPr>
        <p:spPr>
          <a:xfrm>
            <a:off x="7328098" y="6416675"/>
            <a:ext cx="1587302" cy="365125"/>
          </a:xfrm>
          <a:prstGeom prst="rect">
            <a:avLst/>
          </a:prstGeom>
        </p:spPr>
        <p:txBody>
          <a:bodyPr/>
          <a:lstStyle/>
          <a:p>
            <a:fld id="{232EA629-8F6D-4D77-B563-A252BEDD136C}" type="datetime5">
              <a:rPr lang="zh-CN" altLang="en-US" smtClean="0"/>
              <a:t>2025/3/3</a:t>
            </a:fld>
            <a:endParaRPr lang="en-US" dirty="0"/>
          </a:p>
        </p:txBody>
      </p:sp>
      <p:sp>
        <p:nvSpPr>
          <p:cNvPr id="5" name="灯片编号占位符 4">
            <a:extLst>
              <a:ext uri="{FF2B5EF4-FFF2-40B4-BE49-F238E27FC236}">
                <a16:creationId xmlns:a16="http://schemas.microsoft.com/office/drawing/2014/main" id="{CCF5CE95-F1B6-4EC5-8148-ACD0619C3C2C}"/>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64</a:t>
            </a:fld>
            <a:endParaRPr lang="en-US" dirty="0"/>
          </a:p>
        </p:txBody>
      </p:sp>
      <p:pic>
        <p:nvPicPr>
          <p:cNvPr id="7" name="图片 6">
            <a:extLst>
              <a:ext uri="{FF2B5EF4-FFF2-40B4-BE49-F238E27FC236}">
                <a16:creationId xmlns:a16="http://schemas.microsoft.com/office/drawing/2014/main" id="{F1587CF7-56D7-4AF6-8D9A-7DA6A63800F4}"/>
              </a:ext>
            </a:extLst>
          </p:cNvPr>
          <p:cNvPicPr>
            <a:picLocks noChangeAspect="1"/>
          </p:cNvPicPr>
          <p:nvPr/>
        </p:nvPicPr>
        <p:blipFill>
          <a:blip r:embed="rId2"/>
          <a:stretch>
            <a:fillRect/>
          </a:stretch>
        </p:blipFill>
        <p:spPr>
          <a:xfrm>
            <a:off x="68756" y="990600"/>
            <a:ext cx="4590483" cy="2971800"/>
          </a:xfrm>
          <a:prstGeom prst="rect">
            <a:avLst/>
          </a:prstGeom>
        </p:spPr>
      </p:pic>
      <p:pic>
        <p:nvPicPr>
          <p:cNvPr id="9" name="图片 8">
            <a:extLst>
              <a:ext uri="{FF2B5EF4-FFF2-40B4-BE49-F238E27FC236}">
                <a16:creationId xmlns:a16="http://schemas.microsoft.com/office/drawing/2014/main" id="{77D0CD0D-075D-4B30-9F85-3655D465C59C}"/>
              </a:ext>
            </a:extLst>
          </p:cNvPr>
          <p:cNvPicPr>
            <a:picLocks noChangeAspect="1"/>
          </p:cNvPicPr>
          <p:nvPr/>
        </p:nvPicPr>
        <p:blipFill>
          <a:blip r:embed="rId3"/>
          <a:stretch>
            <a:fillRect/>
          </a:stretch>
        </p:blipFill>
        <p:spPr>
          <a:xfrm>
            <a:off x="52784" y="3962400"/>
            <a:ext cx="4606455" cy="2339404"/>
          </a:xfrm>
          <a:prstGeom prst="rect">
            <a:avLst/>
          </a:prstGeom>
        </p:spPr>
      </p:pic>
      <p:sp>
        <p:nvSpPr>
          <p:cNvPr id="10" name="Title 1">
            <a:extLst>
              <a:ext uri="{FF2B5EF4-FFF2-40B4-BE49-F238E27FC236}">
                <a16:creationId xmlns:a16="http://schemas.microsoft.com/office/drawing/2014/main" id="{A180850F-1862-4376-86F2-86D3313D3A11}"/>
              </a:ext>
            </a:extLst>
          </p:cNvPr>
          <p:cNvSpPr>
            <a:spLocks noGrp="1"/>
          </p:cNvSpPr>
          <p:nvPr>
            <p:ph type="title"/>
          </p:nvPr>
        </p:nvSpPr>
        <p:spPr>
          <a:xfrm>
            <a:off x="457200" y="152400"/>
            <a:ext cx="8229600" cy="1143000"/>
          </a:xfrm>
        </p:spPr>
        <p:txBody>
          <a:bodyPr>
            <a:normAutofit/>
          </a:bodyPr>
          <a:lstStyle/>
          <a:p>
            <a:r>
              <a:rPr lang="en-US" altLang="zh-CN" sz="3600" dirty="0"/>
              <a:t>Why is computer vision difficult?</a:t>
            </a:r>
            <a:endParaRPr lang="en-US" sz="3600" dirty="0"/>
          </a:p>
        </p:txBody>
      </p:sp>
      <p:pic>
        <p:nvPicPr>
          <p:cNvPr id="12" name="图片 11">
            <a:extLst>
              <a:ext uri="{FF2B5EF4-FFF2-40B4-BE49-F238E27FC236}">
                <a16:creationId xmlns:a16="http://schemas.microsoft.com/office/drawing/2014/main" id="{A024A112-43BF-40E6-909E-1B640EDBF5CC}"/>
              </a:ext>
            </a:extLst>
          </p:cNvPr>
          <p:cNvPicPr>
            <a:picLocks noChangeAspect="1"/>
          </p:cNvPicPr>
          <p:nvPr/>
        </p:nvPicPr>
        <p:blipFill>
          <a:blip r:embed="rId4"/>
          <a:stretch>
            <a:fillRect/>
          </a:stretch>
        </p:blipFill>
        <p:spPr>
          <a:xfrm>
            <a:off x="5638800" y="1450295"/>
            <a:ext cx="2362200" cy="4612975"/>
          </a:xfrm>
          <a:prstGeom prst="rect">
            <a:avLst/>
          </a:prstGeom>
        </p:spPr>
      </p:pic>
    </p:spTree>
    <p:extLst>
      <p:ext uri="{BB962C8B-B14F-4D97-AF65-F5344CB8AC3E}">
        <p14:creationId xmlns:p14="http://schemas.microsoft.com/office/powerpoint/2010/main" val="369363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Why is computer vision difficult?</a:t>
            </a:r>
            <a:endParaRPr lang="en-US" sz="3600" dirty="0"/>
          </a:p>
        </p:txBody>
      </p:sp>
      <p:pic>
        <p:nvPicPr>
          <p:cNvPr id="3074" name="Picture 2" descr="“语义鸿沟”的图片搜索结果">
            <a:extLst>
              <a:ext uri="{FF2B5EF4-FFF2-40B4-BE49-F238E27FC236}">
                <a16:creationId xmlns:a16="http://schemas.microsoft.com/office/drawing/2014/main" id="{2C37B73C-04A9-424C-80C6-0D538992C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1200"/>
            <a:ext cx="7704070" cy="341471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19A4814-4CFF-4FE2-92CC-A75B6034F869}"/>
              </a:ext>
            </a:extLst>
          </p:cNvPr>
          <p:cNvSpPr txBox="1"/>
          <p:nvPr/>
        </p:nvSpPr>
        <p:spPr>
          <a:xfrm>
            <a:off x="2148884" y="1719590"/>
            <a:ext cx="4625502" cy="523220"/>
          </a:xfrm>
          <a:prstGeom prst="rect">
            <a:avLst/>
          </a:prstGeom>
          <a:noFill/>
        </p:spPr>
        <p:txBody>
          <a:bodyPr wrap="square">
            <a:spAutoFit/>
          </a:bodyPr>
          <a:lstStyle/>
          <a:p>
            <a:pPr algn="ctr"/>
            <a:r>
              <a:rPr lang="en-US" altLang="zh-CN" sz="2800" dirty="0"/>
              <a:t>Semantic Gap (</a:t>
            </a:r>
            <a:r>
              <a:rPr lang="zh-CN" altLang="en-US" sz="2800" dirty="0"/>
              <a:t>语义鸿沟</a:t>
            </a:r>
            <a:r>
              <a:rPr lang="en-US" altLang="zh-CN" sz="2800" dirty="0"/>
              <a:t>)</a:t>
            </a:r>
          </a:p>
        </p:txBody>
      </p:sp>
      <p:sp>
        <p:nvSpPr>
          <p:cNvPr id="13" name="日期占位符 12">
            <a:extLst>
              <a:ext uri="{FF2B5EF4-FFF2-40B4-BE49-F238E27FC236}">
                <a16:creationId xmlns:a16="http://schemas.microsoft.com/office/drawing/2014/main" id="{F1DF52BF-FBF8-47DC-845E-5FB84E3D9430}"/>
              </a:ext>
            </a:extLst>
          </p:cNvPr>
          <p:cNvSpPr>
            <a:spLocks noGrp="1"/>
          </p:cNvSpPr>
          <p:nvPr>
            <p:ph type="dt" sz="half" idx="4294967295"/>
          </p:nvPr>
        </p:nvSpPr>
        <p:spPr>
          <a:xfrm>
            <a:off x="7328098" y="6416675"/>
            <a:ext cx="1587302" cy="365125"/>
          </a:xfrm>
          <a:prstGeom prst="rect">
            <a:avLst/>
          </a:prstGeom>
        </p:spPr>
        <p:txBody>
          <a:bodyPr/>
          <a:lstStyle/>
          <a:p>
            <a:fld id="{01403EE7-C4A2-4D44-A86B-0139DE0D7E6D}" type="datetime5">
              <a:rPr lang="zh-CN" altLang="en-US" smtClean="0"/>
              <a:t>2025/3/3</a:t>
            </a:fld>
            <a:endParaRPr lang="en-US" dirty="0"/>
          </a:p>
        </p:txBody>
      </p:sp>
      <p:sp>
        <p:nvSpPr>
          <p:cNvPr id="14" name="灯片编号占位符 13">
            <a:extLst>
              <a:ext uri="{FF2B5EF4-FFF2-40B4-BE49-F238E27FC236}">
                <a16:creationId xmlns:a16="http://schemas.microsoft.com/office/drawing/2014/main" id="{3FCCBCD6-05AA-4936-AB7C-9F7EEB1DAD41}"/>
              </a:ext>
            </a:extLst>
          </p:cNvPr>
          <p:cNvSpPr>
            <a:spLocks noGrp="1"/>
          </p:cNvSpPr>
          <p:nvPr>
            <p:ph type="sldNum" sz="quarter" idx="12"/>
          </p:nvPr>
        </p:nvSpPr>
        <p:spPr/>
        <p:txBody>
          <a:bodyPr/>
          <a:lstStyle/>
          <a:p>
            <a:fld id="{CF7DC490-98B8-074B-BB30-37775A2447EF}" type="slidenum">
              <a:rPr lang="en-US" smtClean="0"/>
              <a:pPr/>
              <a:t>65</a:t>
            </a:fld>
            <a:endParaRPr lang="en-US" dirty="0"/>
          </a:p>
        </p:txBody>
      </p:sp>
    </p:spTree>
    <p:extLst>
      <p:ext uri="{BB962C8B-B14F-4D97-AF65-F5344CB8AC3E}">
        <p14:creationId xmlns:p14="http://schemas.microsoft.com/office/powerpoint/2010/main" val="2952835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A38C39E-ACEE-D70D-5014-C36A1F04C5D5}"/>
              </a:ext>
            </a:extLst>
          </p:cNvPr>
          <p:cNvSpPr txBox="1">
            <a:spLocks/>
          </p:cNvSpPr>
          <p:nvPr/>
        </p:nvSpPr>
        <p:spPr>
          <a:xfrm>
            <a:off x="1005169" y="2549199"/>
            <a:ext cx="7886700" cy="3263504"/>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p"/>
            </a:pPr>
            <a:endParaRPr lang="en-US" altLang="zh-CN" dirty="0"/>
          </a:p>
        </p:txBody>
      </p:sp>
      <p:pic>
        <p:nvPicPr>
          <p:cNvPr id="4" name="Picture 2" descr="http://5b0988e595225.cdn.sohucs.com/images/20190723/0d96e5af1d9b475fb682312209e75aed.jpeg">
            <a:extLst>
              <a:ext uri="{FF2B5EF4-FFF2-40B4-BE49-F238E27FC236}">
                <a16:creationId xmlns:a16="http://schemas.microsoft.com/office/drawing/2014/main" id="{8D65C5B3-CFA2-1D87-8BEE-58F9256D1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543" y="1524000"/>
            <a:ext cx="3721157" cy="456309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FBBF4FCC-3078-BD4F-200F-A303F0A45D78}"/>
              </a:ext>
            </a:extLst>
          </p:cNvPr>
          <p:cNvSpPr/>
          <p:nvPr/>
        </p:nvSpPr>
        <p:spPr>
          <a:xfrm>
            <a:off x="0" y="1066600"/>
            <a:ext cx="9144000" cy="400110"/>
          </a:xfrm>
          <a:prstGeom prst="rect">
            <a:avLst/>
          </a:prstGeom>
        </p:spPr>
        <p:txBody>
          <a:bodyPr wrap="square">
            <a:spAutoFit/>
          </a:bodyPr>
          <a:lstStyle/>
          <a:p>
            <a:pPr algn="ctr"/>
            <a:r>
              <a:rPr lang="en-US" altLang="zh-CN" sz="2000" b="1" dirty="0">
                <a:solidFill>
                  <a:srgbClr val="191919"/>
                </a:solidFill>
                <a:latin typeface="微软雅黑" panose="020B0503020204020204" pitchFamily="34" charset="-122"/>
                <a:ea typeface="微软雅黑" panose="020B0503020204020204" pitchFamily="34" charset="-122"/>
              </a:rPr>
              <a:t>2011 </a:t>
            </a:r>
            <a:r>
              <a:rPr lang="zh-CN" altLang="en-US" sz="2000" b="1" dirty="0">
                <a:solidFill>
                  <a:srgbClr val="191919"/>
                </a:solidFill>
                <a:latin typeface="微软雅黑" panose="020B0503020204020204" pitchFamily="34" charset="-122"/>
                <a:ea typeface="微软雅黑" panose="020B0503020204020204" pitchFamily="34" charset="-122"/>
              </a:rPr>
              <a:t>年图灵奖得主朱迪亚</a:t>
            </a:r>
            <a:r>
              <a:rPr lang="en-US" altLang="zh-CN" sz="2000" b="1" dirty="0">
                <a:solidFill>
                  <a:srgbClr val="191919"/>
                </a:solidFill>
                <a:latin typeface="微软雅黑" panose="020B0503020204020204" pitchFamily="34" charset="-122"/>
                <a:ea typeface="微软雅黑" panose="020B0503020204020204" pitchFamily="34" charset="-122"/>
              </a:rPr>
              <a:t>·</a:t>
            </a:r>
            <a:r>
              <a:rPr lang="zh-CN" altLang="en-US" sz="2000" b="1" dirty="0">
                <a:solidFill>
                  <a:srgbClr val="191919"/>
                </a:solidFill>
                <a:latin typeface="微软雅黑" panose="020B0503020204020204" pitchFamily="34" charset="-122"/>
                <a:ea typeface="微软雅黑" panose="020B0503020204020204" pitchFamily="34" charset="-122"/>
              </a:rPr>
              <a:t>珀尔（</a:t>
            </a:r>
            <a:r>
              <a:rPr lang="en-US" altLang="zh-CN" sz="2000" b="1" dirty="0">
                <a:solidFill>
                  <a:srgbClr val="191919"/>
                </a:solidFill>
                <a:latin typeface="微软雅黑" panose="020B0503020204020204" pitchFamily="34" charset="-122"/>
                <a:ea typeface="微软雅黑" panose="020B0503020204020204" pitchFamily="34" charset="-122"/>
              </a:rPr>
              <a:t>Judea Pearl</a:t>
            </a:r>
            <a:r>
              <a:rPr lang="zh-CN" altLang="en-US" sz="2000" b="1" dirty="0">
                <a:solidFill>
                  <a:srgbClr val="191919"/>
                </a:solidFill>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7" name="Picture 8" descr="https://ss1.baidu.com/6ONXsjip0QIZ8tyhnq/it/u=1149591124,1330592197&amp;fm=173&amp;app=25&amp;f=JPEG?w=640&amp;h=416&amp;s=BA806ECB56161DD6599CA42B0300F053">
            <a:extLst>
              <a:ext uri="{FF2B5EF4-FFF2-40B4-BE49-F238E27FC236}">
                <a16:creationId xmlns:a16="http://schemas.microsoft.com/office/drawing/2014/main" id="{43DCC04E-9F10-5BB0-2DE5-A5413A02E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632" y="1524000"/>
            <a:ext cx="2051085" cy="1333206"/>
          </a:xfrm>
          <a:prstGeom prst="rect">
            <a:avLst/>
          </a:prstGeom>
          <a:noFill/>
          <a:extLst>
            <a:ext uri="{909E8E84-426E-40DD-AFC4-6F175D3DCCD1}">
              <a14:hiddenFill xmlns:a14="http://schemas.microsoft.com/office/drawing/2010/main">
                <a:solidFill>
                  <a:srgbClr val="FFFFFF"/>
                </a:solidFill>
              </a14:hiddenFill>
            </a:ext>
          </a:extLst>
        </p:spPr>
      </p:pic>
      <p:sp>
        <p:nvSpPr>
          <p:cNvPr id="16" name="标题 2">
            <a:extLst>
              <a:ext uri="{FF2B5EF4-FFF2-40B4-BE49-F238E27FC236}">
                <a16:creationId xmlns:a16="http://schemas.microsoft.com/office/drawing/2014/main" id="{94195730-8EEB-F18A-6BA3-C27D343E40A4}"/>
              </a:ext>
            </a:extLst>
          </p:cNvPr>
          <p:cNvSpPr txBox="1">
            <a:spLocks/>
          </p:cNvSpPr>
          <p:nvPr/>
        </p:nvSpPr>
        <p:spPr>
          <a:xfrm>
            <a:off x="0" y="97468"/>
            <a:ext cx="8460432" cy="52322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微软雅黑" charset="0"/>
              </a:defRPr>
            </a:lvl1pPr>
            <a:lvl2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2pPr>
            <a:lvl3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3pPr>
            <a:lvl4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4pPr>
            <a:lvl5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eaLnBrk="0" fontAlgn="base" hangingPunct="0">
              <a:spcBef>
                <a:spcPct val="0"/>
              </a:spcBef>
              <a:spcAft>
                <a:spcPct val="0"/>
              </a:spcAft>
            </a:pPr>
            <a:r>
              <a:rPr lang="zh-CN" altLang="en-US" sz="3200" b="1" dirty="0">
                <a:solidFill>
                  <a:schemeClr val="bg1"/>
                </a:solidFill>
                <a:latin typeface="黑体" pitchFamily="49" charset="-122"/>
                <a:ea typeface="黑体" pitchFamily="49" charset="-122"/>
                <a:cs typeface="宋体" pitchFamily="2" charset="-122"/>
              </a:rPr>
              <a:t>视觉中的因果</a:t>
            </a:r>
          </a:p>
        </p:txBody>
      </p:sp>
      <p:pic>
        <p:nvPicPr>
          <p:cNvPr id="9218" name="Picture 2" descr="The Book of Why Audiobook By Judea Pearl, Dana Mackenzie cover art">
            <a:extLst>
              <a:ext uri="{FF2B5EF4-FFF2-40B4-BE49-F238E27FC236}">
                <a16:creationId xmlns:a16="http://schemas.microsoft.com/office/drawing/2014/main" id="{505415F8-091E-6AE1-F6AE-219036FBE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9423" y="2764983"/>
            <a:ext cx="3263504" cy="3263504"/>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4731ADD3-D4F0-1E30-F898-C8E9E34CC415}"/>
              </a:ext>
            </a:extLst>
          </p:cNvPr>
          <p:cNvSpPr/>
          <p:nvPr/>
        </p:nvSpPr>
        <p:spPr>
          <a:xfrm>
            <a:off x="5685632" y="3182185"/>
            <a:ext cx="2051084" cy="32635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a:extLst>
              <a:ext uri="{FF2B5EF4-FFF2-40B4-BE49-F238E27FC236}">
                <a16:creationId xmlns:a16="http://schemas.microsoft.com/office/drawing/2014/main" id="{A647C340-1412-4F63-8B28-C4F043370386}"/>
              </a:ext>
            </a:extLst>
          </p:cNvPr>
          <p:cNvSpPr>
            <a:spLocks noGrp="1"/>
          </p:cNvSpPr>
          <p:nvPr>
            <p:ph type="dt" sz="half" idx="10"/>
          </p:nvPr>
        </p:nvSpPr>
        <p:spPr/>
        <p:txBody>
          <a:bodyPr/>
          <a:lstStyle/>
          <a:p>
            <a:fld id="{514CB4D0-6B0D-445E-AA0D-02363EDD5BDF}" type="datetime5">
              <a:rPr lang="zh-CN" altLang="en-US" smtClean="0"/>
              <a:t>2025/3/3</a:t>
            </a:fld>
            <a:endParaRPr lang="en-US" dirty="0"/>
          </a:p>
        </p:txBody>
      </p:sp>
      <p:sp>
        <p:nvSpPr>
          <p:cNvPr id="6" name="灯片编号占位符 5">
            <a:extLst>
              <a:ext uri="{FF2B5EF4-FFF2-40B4-BE49-F238E27FC236}">
                <a16:creationId xmlns:a16="http://schemas.microsoft.com/office/drawing/2014/main" id="{E14EFE33-9195-4895-8562-0A422D7534CC}"/>
              </a:ext>
            </a:extLst>
          </p:cNvPr>
          <p:cNvSpPr>
            <a:spLocks noGrp="1"/>
          </p:cNvSpPr>
          <p:nvPr>
            <p:ph type="sldNum" sz="quarter" idx="12"/>
          </p:nvPr>
        </p:nvSpPr>
        <p:spPr/>
        <p:txBody>
          <a:bodyPr/>
          <a:lstStyle/>
          <a:p>
            <a:pPr marL="0" indent="0">
              <a:buFont typeface="+mj-ea"/>
              <a:buNone/>
            </a:pPr>
            <a:fld id="{B261EB77-CCA5-43A6-9BD8-ED82AC968AAB}" type="slidenum">
              <a:rPr lang="zh-CN" altLang="en-US" smtClean="0"/>
              <a:pPr marL="0" indent="0">
                <a:buFont typeface="+mj-ea"/>
                <a:buNone/>
              </a:pPr>
              <a:t>66</a:t>
            </a:fld>
            <a:endParaRPr lang="zh-CN" altLang="en-US" dirty="0"/>
          </a:p>
        </p:txBody>
      </p:sp>
    </p:spTree>
    <p:extLst>
      <p:ext uri="{BB962C8B-B14F-4D97-AF65-F5344CB8AC3E}">
        <p14:creationId xmlns:p14="http://schemas.microsoft.com/office/powerpoint/2010/main" val="354288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0E27B0-4643-6E4B-62F0-7C764AA0B2A8}"/>
              </a:ext>
            </a:extLst>
          </p:cNvPr>
          <p:cNvSpPr>
            <a:spLocks noGrp="1"/>
          </p:cNvSpPr>
          <p:nvPr>
            <p:ph type="sldNum" sz="quarter" idx="12"/>
          </p:nvPr>
        </p:nvSpPr>
        <p:spPr/>
        <p:txBody>
          <a:bodyPr/>
          <a:lstStyle/>
          <a:p>
            <a:pPr marL="0" indent="0">
              <a:buFont typeface="+mj-ea"/>
              <a:buNone/>
            </a:pPr>
            <a:fld id="{B261EB77-CCA5-43A6-9BD8-ED82AC968AAB}" type="slidenum">
              <a:rPr lang="zh-CN" altLang="en-US" smtClean="0"/>
              <a:pPr marL="0" indent="0">
                <a:buFont typeface="+mj-ea"/>
                <a:buNone/>
              </a:pPr>
              <a:t>67</a:t>
            </a:fld>
            <a:endParaRPr lang="zh-CN" altLang="en-US" dirty="0"/>
          </a:p>
        </p:txBody>
      </p:sp>
      <p:pic>
        <p:nvPicPr>
          <p:cNvPr id="4" name="Picture 6">
            <a:extLst>
              <a:ext uri="{FF2B5EF4-FFF2-40B4-BE49-F238E27FC236}">
                <a16:creationId xmlns:a16="http://schemas.microsoft.com/office/drawing/2014/main" id="{47A26B3D-C95C-B0D7-DC11-BEE5FE7C3F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42" t="9266" r="5378" b="24660"/>
          <a:stretch/>
        </p:blipFill>
        <p:spPr bwMode="auto">
          <a:xfrm>
            <a:off x="502603" y="1652374"/>
            <a:ext cx="2325893" cy="148994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8" descr="河南沁阳：向翻越护栏交通违法行为叫停-中国搜索河南">
            <a:extLst>
              <a:ext uri="{FF2B5EF4-FFF2-40B4-BE49-F238E27FC236}">
                <a16:creationId xmlns:a16="http://schemas.microsoft.com/office/drawing/2014/main" id="{52048145-4924-6CD0-EB41-296395A20B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67" t="9196" r="10762" b="18169"/>
          <a:stretch/>
        </p:blipFill>
        <p:spPr bwMode="auto">
          <a:xfrm>
            <a:off x="2932733" y="1640540"/>
            <a:ext cx="2312366" cy="14877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2">
            <a:extLst>
              <a:ext uri="{FF2B5EF4-FFF2-40B4-BE49-F238E27FC236}">
                <a16:creationId xmlns:a16="http://schemas.microsoft.com/office/drawing/2014/main" id="{26F47D01-9CB7-DF45-2656-1EFD0CD784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688" b="5903"/>
          <a:stretch/>
        </p:blipFill>
        <p:spPr bwMode="auto">
          <a:xfrm>
            <a:off x="5183230" y="1640540"/>
            <a:ext cx="3420537" cy="161698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4912906-04DD-9761-A199-190447233884}"/>
              </a:ext>
            </a:extLst>
          </p:cNvPr>
          <p:cNvSpPr txBox="1"/>
          <p:nvPr/>
        </p:nvSpPr>
        <p:spPr>
          <a:xfrm>
            <a:off x="-52736" y="1290168"/>
            <a:ext cx="553998" cy="2442396"/>
          </a:xfrm>
          <a:prstGeom prst="rect">
            <a:avLst/>
          </a:prstGeom>
          <a:noFill/>
        </p:spPr>
        <p:txBody>
          <a:bodyPr vert="eaVert" wrap="square" rtlCol="0">
            <a:spAutoFit/>
          </a:bodyPr>
          <a:lstStyle/>
          <a:p>
            <a:r>
              <a:rPr lang="zh-CN" altLang="en-US" sz="2400" b="1" dirty="0">
                <a:solidFill>
                  <a:schemeClr val="accent1">
                    <a:lumMod val="50000"/>
                  </a:schemeClr>
                </a:solidFill>
                <a:latin typeface="楷体" panose="02010609060101010101" pitchFamily="49" charset="-122"/>
                <a:ea typeface="楷体" panose="02010609060101010101" pitchFamily="49" charset="-122"/>
                <a:cs typeface="Arial" panose="020B0604020202020204" pitchFamily="34" charset="0"/>
              </a:rPr>
              <a:t>数据不确定</a:t>
            </a:r>
          </a:p>
        </p:txBody>
      </p:sp>
      <p:sp>
        <p:nvSpPr>
          <p:cNvPr id="8" name="文本框 7">
            <a:extLst>
              <a:ext uri="{FF2B5EF4-FFF2-40B4-BE49-F238E27FC236}">
                <a16:creationId xmlns:a16="http://schemas.microsoft.com/office/drawing/2014/main" id="{5FDD9746-E7D0-B82A-96F8-9EAF95EF3E15}"/>
              </a:ext>
            </a:extLst>
          </p:cNvPr>
          <p:cNvSpPr txBox="1"/>
          <p:nvPr/>
        </p:nvSpPr>
        <p:spPr>
          <a:xfrm>
            <a:off x="-52736" y="3787918"/>
            <a:ext cx="553998" cy="1659602"/>
          </a:xfrm>
          <a:prstGeom prst="rect">
            <a:avLst/>
          </a:prstGeom>
          <a:noFill/>
        </p:spPr>
        <p:txBody>
          <a:bodyPr vert="eaVert" wrap="square" rtlCol="0">
            <a:spAutoFit/>
          </a:bodyPr>
          <a:lstStyle/>
          <a:p>
            <a:r>
              <a:rPr lang="zh-CN" altLang="en-US" sz="2400" b="1" dirty="0">
                <a:solidFill>
                  <a:schemeClr val="accent1">
                    <a:lumMod val="50000"/>
                  </a:schemeClr>
                </a:solidFill>
                <a:latin typeface="楷体" panose="02010609060101010101" pitchFamily="49" charset="-122"/>
                <a:ea typeface="楷体" panose="02010609060101010101" pitchFamily="49" charset="-122"/>
                <a:cs typeface="Arial" panose="020B0604020202020204" pitchFamily="34" charset="0"/>
              </a:rPr>
              <a:t>模型不确定</a:t>
            </a:r>
          </a:p>
        </p:txBody>
      </p:sp>
      <p:pic>
        <p:nvPicPr>
          <p:cNvPr id="9" name="图片 8">
            <a:extLst>
              <a:ext uri="{FF2B5EF4-FFF2-40B4-BE49-F238E27FC236}">
                <a16:creationId xmlns:a16="http://schemas.microsoft.com/office/drawing/2014/main" id="{D230E78B-4983-F989-87C3-DB0009C791AE}"/>
              </a:ext>
            </a:extLst>
          </p:cNvPr>
          <p:cNvPicPr>
            <a:picLocks noChangeAspect="1"/>
          </p:cNvPicPr>
          <p:nvPr/>
        </p:nvPicPr>
        <p:blipFill>
          <a:blip r:embed="rId5"/>
          <a:stretch>
            <a:fillRect/>
          </a:stretch>
        </p:blipFill>
        <p:spPr>
          <a:xfrm>
            <a:off x="553380" y="3729700"/>
            <a:ext cx="3532935" cy="1776038"/>
          </a:xfrm>
          <a:prstGeom prst="rect">
            <a:avLst/>
          </a:prstGeom>
          <a:noFill/>
          <a:ln w="38100">
            <a:solidFill>
              <a:schemeClr val="tx1"/>
            </a:solidFill>
          </a:ln>
        </p:spPr>
      </p:pic>
      <p:pic>
        <p:nvPicPr>
          <p:cNvPr id="10" name="图片 9">
            <a:extLst>
              <a:ext uri="{FF2B5EF4-FFF2-40B4-BE49-F238E27FC236}">
                <a16:creationId xmlns:a16="http://schemas.microsoft.com/office/drawing/2014/main" id="{6B810D04-C6B0-C444-CE0E-84E002E3E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5474" y="3735561"/>
            <a:ext cx="3552871" cy="1770177"/>
          </a:xfrm>
          <a:prstGeom prst="rect">
            <a:avLst/>
          </a:prstGeom>
          <a:noFill/>
          <a:ln w="38100">
            <a:solidFill>
              <a:schemeClr val="tx1"/>
            </a:solidFill>
          </a:ln>
        </p:spPr>
      </p:pic>
      <p:sp>
        <p:nvSpPr>
          <p:cNvPr id="11" name="标题 2">
            <a:extLst>
              <a:ext uri="{FF2B5EF4-FFF2-40B4-BE49-F238E27FC236}">
                <a16:creationId xmlns:a16="http://schemas.microsoft.com/office/drawing/2014/main" id="{1A2AD4D4-6A66-3B78-E934-6CA74F0B5D88}"/>
              </a:ext>
            </a:extLst>
          </p:cNvPr>
          <p:cNvSpPr txBox="1">
            <a:spLocks/>
          </p:cNvSpPr>
          <p:nvPr/>
        </p:nvSpPr>
        <p:spPr>
          <a:xfrm>
            <a:off x="0" y="97468"/>
            <a:ext cx="8460432" cy="52322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微软雅黑" charset="0"/>
              </a:defRPr>
            </a:lvl1pPr>
            <a:lvl2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2pPr>
            <a:lvl3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3pPr>
            <a:lvl4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4pPr>
            <a:lvl5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eaLnBrk="0" fontAlgn="base" hangingPunct="0">
              <a:spcBef>
                <a:spcPct val="0"/>
              </a:spcBef>
              <a:spcAft>
                <a:spcPct val="0"/>
              </a:spcAft>
            </a:pPr>
            <a:r>
              <a:rPr lang="zh-CN" altLang="en-US" sz="3200" b="1" dirty="0">
                <a:solidFill>
                  <a:schemeClr val="bg1"/>
                </a:solidFill>
                <a:latin typeface="黑体" pitchFamily="49" charset="-122"/>
                <a:ea typeface="黑体" pitchFamily="49" charset="-122"/>
                <a:cs typeface="宋体" pitchFamily="2" charset="-122"/>
              </a:rPr>
              <a:t>视觉中的不确定性</a:t>
            </a:r>
          </a:p>
        </p:txBody>
      </p:sp>
      <p:sp>
        <p:nvSpPr>
          <p:cNvPr id="3" name="日期占位符 2">
            <a:extLst>
              <a:ext uri="{FF2B5EF4-FFF2-40B4-BE49-F238E27FC236}">
                <a16:creationId xmlns:a16="http://schemas.microsoft.com/office/drawing/2014/main" id="{9B3F19BB-87E3-4407-92F4-1B58FF37E172}"/>
              </a:ext>
            </a:extLst>
          </p:cNvPr>
          <p:cNvSpPr>
            <a:spLocks noGrp="1"/>
          </p:cNvSpPr>
          <p:nvPr>
            <p:ph type="dt" sz="half" idx="10"/>
          </p:nvPr>
        </p:nvSpPr>
        <p:spPr/>
        <p:txBody>
          <a:bodyPr/>
          <a:lstStyle/>
          <a:p>
            <a:fld id="{565D29BB-2BEC-4D07-A4B5-03C2481B5046}" type="datetime5">
              <a:rPr lang="zh-CN" altLang="en-US" smtClean="0"/>
              <a:t>2025/3/3</a:t>
            </a:fld>
            <a:endParaRPr lang="en-US" dirty="0"/>
          </a:p>
        </p:txBody>
      </p:sp>
    </p:spTree>
    <p:extLst>
      <p:ext uri="{BB962C8B-B14F-4D97-AF65-F5344CB8AC3E}">
        <p14:creationId xmlns:p14="http://schemas.microsoft.com/office/powerpoint/2010/main" val="13340382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C2300C0-12C1-6A79-0A6A-4D03794EC224}"/>
              </a:ext>
            </a:extLst>
          </p:cNvPr>
          <p:cNvSpPr>
            <a:spLocks noGrp="1"/>
          </p:cNvSpPr>
          <p:nvPr>
            <p:ph type="sldNum" sz="quarter" idx="12"/>
          </p:nvPr>
        </p:nvSpPr>
        <p:spPr/>
        <p:txBody>
          <a:bodyPr/>
          <a:lstStyle/>
          <a:p>
            <a:pPr marL="0" indent="0">
              <a:buFont typeface="+mj-ea"/>
              <a:buNone/>
            </a:pPr>
            <a:fld id="{B261EB77-CCA5-43A6-9BD8-ED82AC968AAB}" type="slidenum">
              <a:rPr lang="zh-CN" altLang="en-US" smtClean="0"/>
              <a:pPr marL="0" indent="0">
                <a:buFont typeface="+mj-ea"/>
                <a:buNone/>
              </a:pPr>
              <a:t>68</a:t>
            </a:fld>
            <a:endParaRPr lang="zh-CN" altLang="en-US" dirty="0"/>
          </a:p>
        </p:txBody>
      </p:sp>
      <p:sp>
        <p:nvSpPr>
          <p:cNvPr id="3" name="文本框 2">
            <a:extLst>
              <a:ext uri="{FF2B5EF4-FFF2-40B4-BE49-F238E27FC236}">
                <a16:creationId xmlns:a16="http://schemas.microsoft.com/office/drawing/2014/main" id="{08E7757F-B196-90F8-6A2C-FEB44AA62AC0}"/>
              </a:ext>
            </a:extLst>
          </p:cNvPr>
          <p:cNvSpPr txBox="1"/>
          <p:nvPr/>
        </p:nvSpPr>
        <p:spPr>
          <a:xfrm>
            <a:off x="0" y="6535799"/>
            <a:ext cx="9144000" cy="307777"/>
          </a:xfrm>
          <a:prstGeom prst="rect">
            <a:avLst/>
          </a:prstGeom>
          <a:noFill/>
        </p:spPr>
        <p:txBody>
          <a:bodyPr wrap="square">
            <a:spAutoFit/>
          </a:bodyPr>
          <a:lstStyle/>
          <a:p>
            <a:pPr algn="l"/>
            <a:r>
              <a:rPr lang="en-US" altLang="zh-CN" sz="1400" i="0" dirty="0">
                <a:solidFill>
                  <a:srgbClr val="0000CC"/>
                </a:solidFill>
                <a:effectLst/>
                <a:latin typeface="Times New Roman" panose="02020603050405020304" pitchFamily="18" charset="0"/>
                <a:cs typeface="Times New Roman" panose="02020603050405020304" pitchFamily="18" charset="0"/>
              </a:rPr>
              <a:t>https://www.edn.com/bigdog-robot-a-sensor-based-enhancement-of-human-capabilities/</a:t>
            </a:r>
          </a:p>
        </p:txBody>
      </p:sp>
      <p:sp>
        <p:nvSpPr>
          <p:cNvPr id="4" name="文本框 3">
            <a:extLst>
              <a:ext uri="{FF2B5EF4-FFF2-40B4-BE49-F238E27FC236}">
                <a16:creationId xmlns:a16="http://schemas.microsoft.com/office/drawing/2014/main" id="{50B905C9-D12A-43C2-0DF5-914DA38C0FA0}"/>
              </a:ext>
            </a:extLst>
          </p:cNvPr>
          <p:cNvSpPr txBox="1"/>
          <p:nvPr/>
        </p:nvSpPr>
        <p:spPr>
          <a:xfrm>
            <a:off x="436165" y="1019022"/>
            <a:ext cx="8271669" cy="461665"/>
          </a:xfrm>
          <a:prstGeom prst="rect">
            <a:avLst/>
          </a:prstGeom>
          <a:noFill/>
        </p:spPr>
        <p:txBody>
          <a:bodyPr wrap="square">
            <a:spAutoFit/>
          </a:bodyPr>
          <a:lstStyle/>
          <a:p>
            <a:pPr algn="just"/>
            <a:r>
              <a:rPr lang="en-US" altLang="zh-CN" sz="2400" b="1" i="0" u="none" strike="noStrike" baseline="0" dirty="0">
                <a:latin typeface="Times New Roman" panose="02020603050405020304" pitchFamily="18" charset="0"/>
                <a:ea typeface="黑体" panose="02010609060101010101" pitchFamily="49" charset="-122"/>
                <a:cs typeface="Times New Roman" panose="02020603050405020304" pitchFamily="18" charset="0"/>
              </a:rPr>
              <a:t>Multisensory Robot </a:t>
            </a:r>
            <a:endParaRPr lang="zh-CN" altLang="en-US" sz="2400" b="1" i="0" u="none" strike="noStrike" baseline="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E37DD354-979F-4D69-C9EF-9B82DFDDF0F2}"/>
              </a:ext>
            </a:extLst>
          </p:cNvPr>
          <p:cNvSpPr txBox="1"/>
          <p:nvPr/>
        </p:nvSpPr>
        <p:spPr>
          <a:xfrm>
            <a:off x="0" y="5695991"/>
            <a:ext cx="9143999" cy="707886"/>
          </a:xfrm>
          <a:prstGeom prst="rect">
            <a:avLst/>
          </a:prstGeom>
          <a:solidFill>
            <a:srgbClr val="C4EFFF"/>
          </a:solidFill>
        </p:spPr>
        <p:txBody>
          <a:bodyPr wrap="square">
            <a:spAutoFit/>
          </a:bodyPr>
          <a:lstStyle/>
          <a:p>
            <a:pPr algn="just"/>
            <a:r>
              <a:rPr lang="en-US" altLang="zh-CN" sz="2000" b="1" i="0" dirty="0">
                <a:solidFill>
                  <a:srgbClr val="C00000"/>
                </a:solidFill>
                <a:effectLst/>
                <a:latin typeface="Times New Roman" panose="02020603050405020304" pitchFamily="18" charset="0"/>
                <a:cs typeface="Times New Roman" panose="02020603050405020304" pitchFamily="18" charset="0"/>
              </a:rPr>
              <a:t>Fifty sensors feed into a computer </a:t>
            </a:r>
            <a:r>
              <a:rPr lang="en-US" altLang="zh-CN" sz="2000" b="0" i="0" dirty="0">
                <a:solidFill>
                  <a:srgbClr val="1A1A1A"/>
                </a:solidFill>
                <a:effectLst/>
                <a:latin typeface="Times New Roman" panose="02020603050405020304" pitchFamily="18" charset="0"/>
                <a:cs typeface="Times New Roman" panose="02020603050405020304" pitchFamily="18" charset="0"/>
              </a:rPr>
              <a:t>to help maintain balance and direction as well as helping the robot recover in the event of a fall or being forced off its intended course.</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FC6E4FF9-D0D7-F265-0B88-65A0ADEF4BD6}"/>
              </a:ext>
            </a:extLst>
          </p:cNvPr>
          <p:cNvSpPr txBox="1"/>
          <p:nvPr/>
        </p:nvSpPr>
        <p:spPr>
          <a:xfrm>
            <a:off x="3872555" y="1029228"/>
            <a:ext cx="5311492" cy="461665"/>
          </a:xfrm>
          <a:prstGeom prst="rect">
            <a:avLst/>
          </a:prstGeom>
          <a:noFill/>
        </p:spPr>
        <p:txBody>
          <a:bodyPr wrap="square">
            <a:spAutoFit/>
          </a:bodyPr>
          <a:lstStyle/>
          <a:p>
            <a:pPr algn="ctr"/>
            <a:r>
              <a:rPr lang="en-US" altLang="zh-CN" sz="2400" b="1" i="0" u="none" strike="noStrike" baseline="0" dirty="0">
                <a:latin typeface="Times New Roman" panose="02020603050405020304" pitchFamily="18" charset="0"/>
                <a:ea typeface="黑体" panose="02010609060101010101" pitchFamily="49" charset="-122"/>
                <a:cs typeface="Times New Roman" panose="02020603050405020304" pitchFamily="18" charset="0"/>
              </a:rPr>
              <a:t>Multisensory Autonomous Car  </a:t>
            </a:r>
            <a:endParaRPr lang="zh-CN" altLang="en-US" sz="2400" b="1" i="0" u="none" strike="noStrike" baseline="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Picture 6">
            <a:extLst>
              <a:ext uri="{FF2B5EF4-FFF2-40B4-BE49-F238E27FC236}">
                <a16:creationId xmlns:a16="http://schemas.microsoft.com/office/drawing/2014/main" id="{53D05A1F-2DFF-3255-64C6-C2EBB099D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2" y="2160396"/>
            <a:ext cx="4742821" cy="31239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77FADC0-B7B3-39BF-5C97-733891BEB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939" y="2623632"/>
            <a:ext cx="3988435" cy="22388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90B8F596-0FA8-7723-9875-B096D0B7E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91" y="2255803"/>
            <a:ext cx="4444909" cy="2933147"/>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2">
            <a:extLst>
              <a:ext uri="{FF2B5EF4-FFF2-40B4-BE49-F238E27FC236}">
                <a16:creationId xmlns:a16="http://schemas.microsoft.com/office/drawing/2014/main" id="{8ADE8CA9-A22B-A3F7-CD57-128D879CDBA8}"/>
              </a:ext>
            </a:extLst>
          </p:cNvPr>
          <p:cNvSpPr txBox="1">
            <a:spLocks/>
          </p:cNvSpPr>
          <p:nvPr/>
        </p:nvSpPr>
        <p:spPr>
          <a:xfrm>
            <a:off x="0" y="97468"/>
            <a:ext cx="8460432" cy="52322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微软雅黑" charset="0"/>
              </a:defRPr>
            </a:lvl1pPr>
            <a:lvl2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2pPr>
            <a:lvl3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3pPr>
            <a:lvl4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4pPr>
            <a:lvl5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eaLnBrk="0" fontAlgn="base" hangingPunct="0">
              <a:spcBef>
                <a:spcPct val="0"/>
              </a:spcBef>
              <a:spcAft>
                <a:spcPct val="0"/>
              </a:spcAft>
            </a:pPr>
            <a:r>
              <a:rPr lang="zh-CN" altLang="en-US" sz="3200" b="1" dirty="0">
                <a:solidFill>
                  <a:schemeClr val="bg1"/>
                </a:solidFill>
                <a:latin typeface="黑体" pitchFamily="49" charset="-122"/>
                <a:ea typeface="黑体" pitchFamily="49" charset="-122"/>
                <a:cs typeface="宋体" pitchFamily="2" charset="-122"/>
              </a:rPr>
              <a:t>视觉中的多模态数据融合</a:t>
            </a:r>
          </a:p>
        </p:txBody>
      </p:sp>
      <p:sp>
        <p:nvSpPr>
          <p:cNvPr id="11" name="日期占位符 10">
            <a:extLst>
              <a:ext uri="{FF2B5EF4-FFF2-40B4-BE49-F238E27FC236}">
                <a16:creationId xmlns:a16="http://schemas.microsoft.com/office/drawing/2014/main" id="{BC8AE252-9391-42D5-92A3-D88D4AD3647B}"/>
              </a:ext>
            </a:extLst>
          </p:cNvPr>
          <p:cNvSpPr>
            <a:spLocks noGrp="1"/>
          </p:cNvSpPr>
          <p:nvPr>
            <p:ph type="dt" sz="half" idx="10"/>
          </p:nvPr>
        </p:nvSpPr>
        <p:spPr/>
        <p:txBody>
          <a:bodyPr/>
          <a:lstStyle/>
          <a:p>
            <a:fld id="{89414828-FAD3-41AC-97DE-7C1D810E2635}" type="datetime5">
              <a:rPr lang="zh-CN" altLang="en-US" smtClean="0"/>
              <a:t>2025/3/3</a:t>
            </a:fld>
            <a:endParaRPr lang="en-US" dirty="0"/>
          </a:p>
        </p:txBody>
      </p:sp>
    </p:spTree>
    <p:extLst>
      <p:ext uri="{BB962C8B-B14F-4D97-AF65-F5344CB8AC3E}">
        <p14:creationId xmlns:p14="http://schemas.microsoft.com/office/powerpoint/2010/main" val="844473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961F2B-EC94-1807-7E56-0591B337802A}"/>
              </a:ext>
            </a:extLst>
          </p:cNvPr>
          <p:cNvSpPr>
            <a:spLocks noGrp="1"/>
          </p:cNvSpPr>
          <p:nvPr>
            <p:ph type="sldNum" sz="quarter" idx="12"/>
          </p:nvPr>
        </p:nvSpPr>
        <p:spPr/>
        <p:txBody>
          <a:bodyPr/>
          <a:lstStyle/>
          <a:p>
            <a:pPr marL="0" indent="0">
              <a:buFont typeface="+mj-ea"/>
              <a:buNone/>
            </a:pPr>
            <a:fld id="{B261EB77-CCA5-43A6-9BD8-ED82AC968AAB}" type="slidenum">
              <a:rPr lang="zh-CN" altLang="en-US" smtClean="0"/>
              <a:pPr marL="0" indent="0">
                <a:buFont typeface="+mj-ea"/>
                <a:buNone/>
              </a:pPr>
              <a:t>69</a:t>
            </a:fld>
            <a:endParaRPr lang="zh-CN" altLang="en-US" dirty="0"/>
          </a:p>
        </p:txBody>
      </p:sp>
      <p:pic>
        <p:nvPicPr>
          <p:cNvPr id="4" name="Picture 2" descr="preview">
            <a:extLst>
              <a:ext uri="{FF2B5EF4-FFF2-40B4-BE49-F238E27FC236}">
                <a16:creationId xmlns:a16="http://schemas.microsoft.com/office/drawing/2014/main" id="{045B6F87-B08D-0883-F69A-AE6AAEA68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8692" y="1842333"/>
            <a:ext cx="4999103" cy="361046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8EA4A7BE-2FD3-202B-88AF-819E86EAE175}"/>
              </a:ext>
            </a:extLst>
          </p:cNvPr>
          <p:cNvSpPr txBox="1"/>
          <p:nvPr/>
        </p:nvSpPr>
        <p:spPr>
          <a:xfrm>
            <a:off x="142874" y="6300617"/>
            <a:ext cx="8810626" cy="523220"/>
          </a:xfrm>
          <a:prstGeom prst="rect">
            <a:avLst/>
          </a:prstGeom>
          <a:noFill/>
        </p:spPr>
        <p:txBody>
          <a:bodyPr wrap="square">
            <a:spAutoFit/>
          </a:bodyPr>
          <a:lstStyle/>
          <a:p>
            <a:r>
              <a:rPr lang="en-US" altLang="zh-CN" sz="1400" i="0" dirty="0">
                <a:effectLst/>
                <a:latin typeface="Times New Roman" panose="02020603050405020304" pitchFamily="18" charset="0"/>
                <a:cs typeface="Times New Roman" panose="02020603050405020304" pitchFamily="18" charset="0"/>
              </a:rPr>
              <a:t>Acosta JN, Falcone GJ, </a:t>
            </a:r>
            <a:r>
              <a:rPr lang="en-US" altLang="zh-CN" sz="1400" i="0" dirty="0" err="1">
                <a:effectLst/>
                <a:latin typeface="Times New Roman" panose="02020603050405020304" pitchFamily="18" charset="0"/>
                <a:cs typeface="Times New Roman" panose="02020603050405020304" pitchFamily="18" charset="0"/>
              </a:rPr>
              <a:t>Rajpurkar</a:t>
            </a:r>
            <a:r>
              <a:rPr lang="en-US" altLang="zh-CN" sz="1400" i="0" dirty="0">
                <a:effectLst/>
                <a:latin typeface="Times New Roman" panose="02020603050405020304" pitchFamily="18" charset="0"/>
                <a:cs typeface="Times New Roman" panose="02020603050405020304" pitchFamily="18" charset="0"/>
              </a:rPr>
              <a:t> P, </a:t>
            </a:r>
            <a:r>
              <a:rPr lang="en-US" altLang="zh-CN" sz="1400" i="0" dirty="0" err="1">
                <a:effectLst/>
                <a:latin typeface="Times New Roman" panose="02020603050405020304" pitchFamily="18" charset="0"/>
                <a:cs typeface="Times New Roman" panose="02020603050405020304" pitchFamily="18" charset="0"/>
              </a:rPr>
              <a:t>Topol</a:t>
            </a:r>
            <a:r>
              <a:rPr lang="en-US" altLang="zh-CN" sz="1400" i="0" dirty="0">
                <a:effectLst/>
                <a:latin typeface="Times New Roman" panose="02020603050405020304" pitchFamily="18" charset="0"/>
                <a:cs typeface="Times New Roman" panose="02020603050405020304" pitchFamily="18" charset="0"/>
              </a:rPr>
              <a:t> EJ. </a:t>
            </a:r>
            <a:r>
              <a:rPr lang="en-US" altLang="zh-CN" sz="1400" b="1" i="0" dirty="0">
                <a:solidFill>
                  <a:srgbClr val="C00000"/>
                </a:solidFill>
                <a:effectLst/>
                <a:latin typeface="Times New Roman" panose="02020603050405020304" pitchFamily="18" charset="0"/>
                <a:cs typeface="Times New Roman" panose="02020603050405020304" pitchFamily="18" charset="0"/>
              </a:rPr>
              <a:t>Multimodal biomedical AI</a:t>
            </a:r>
            <a:r>
              <a:rPr lang="en-US" altLang="zh-CN" sz="1400" i="0" dirty="0">
                <a:effectLst/>
                <a:latin typeface="Times New Roman" panose="02020603050405020304" pitchFamily="18" charset="0"/>
                <a:cs typeface="Times New Roman" panose="02020603050405020304" pitchFamily="18" charset="0"/>
              </a:rPr>
              <a:t>. Nat Med. 2022;10.1038/s41591-022-01981-2. doi:10.1038/s41591-022-01981-2</a:t>
            </a:r>
          </a:p>
        </p:txBody>
      </p:sp>
      <p:sp>
        <p:nvSpPr>
          <p:cNvPr id="6" name="文本框 5">
            <a:extLst>
              <a:ext uri="{FF2B5EF4-FFF2-40B4-BE49-F238E27FC236}">
                <a16:creationId xmlns:a16="http://schemas.microsoft.com/office/drawing/2014/main" id="{1873A5AF-4232-8D54-56CB-3D44D7528342}"/>
              </a:ext>
            </a:extLst>
          </p:cNvPr>
          <p:cNvSpPr txBox="1"/>
          <p:nvPr/>
        </p:nvSpPr>
        <p:spPr>
          <a:xfrm>
            <a:off x="0" y="5806519"/>
            <a:ext cx="9143999" cy="461665"/>
          </a:xfrm>
          <a:prstGeom prst="rect">
            <a:avLst/>
          </a:prstGeom>
          <a:solidFill>
            <a:srgbClr val="C4EFFF"/>
          </a:solidFill>
        </p:spPr>
        <p:txBody>
          <a:bodyPr wrap="square">
            <a:spAutoFit/>
          </a:bodyPr>
          <a:lstStyle/>
          <a:p>
            <a:pPr algn="ct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Multimodal Imaging (Human Brain/Kidney)</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7472F900-B089-EE96-3486-005FE8C18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63" y="2974334"/>
            <a:ext cx="3322176" cy="1354246"/>
          </a:xfrm>
          <a:prstGeom prst="rect">
            <a:avLst/>
          </a:prstGeom>
        </p:spPr>
      </p:pic>
      <p:pic>
        <p:nvPicPr>
          <p:cNvPr id="8" name="图片 7">
            <a:extLst>
              <a:ext uri="{FF2B5EF4-FFF2-40B4-BE49-F238E27FC236}">
                <a16:creationId xmlns:a16="http://schemas.microsoft.com/office/drawing/2014/main" id="{993F7794-136C-1695-FA2E-94A521C23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54" y="1480688"/>
            <a:ext cx="3388659" cy="1450771"/>
          </a:xfrm>
          <a:prstGeom prst="rect">
            <a:avLst/>
          </a:prstGeom>
        </p:spPr>
      </p:pic>
      <p:pic>
        <p:nvPicPr>
          <p:cNvPr id="9" name="图片 8">
            <a:extLst>
              <a:ext uri="{FF2B5EF4-FFF2-40B4-BE49-F238E27FC236}">
                <a16:creationId xmlns:a16="http://schemas.microsoft.com/office/drawing/2014/main" id="{86C069F3-5E9A-F0EC-0E54-370A7350D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463" y="4371455"/>
            <a:ext cx="3322176" cy="1402631"/>
          </a:xfrm>
          <a:prstGeom prst="rect">
            <a:avLst/>
          </a:prstGeom>
        </p:spPr>
      </p:pic>
      <p:sp>
        <p:nvSpPr>
          <p:cNvPr id="10" name="标题 2">
            <a:extLst>
              <a:ext uri="{FF2B5EF4-FFF2-40B4-BE49-F238E27FC236}">
                <a16:creationId xmlns:a16="http://schemas.microsoft.com/office/drawing/2014/main" id="{91E6A8FA-7260-4AAA-A2F8-0984859BB155}"/>
              </a:ext>
            </a:extLst>
          </p:cNvPr>
          <p:cNvSpPr txBox="1">
            <a:spLocks/>
          </p:cNvSpPr>
          <p:nvPr/>
        </p:nvSpPr>
        <p:spPr>
          <a:xfrm>
            <a:off x="0" y="97468"/>
            <a:ext cx="8460432" cy="52322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微软雅黑" charset="0"/>
              </a:defRPr>
            </a:lvl1pPr>
            <a:lvl2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2pPr>
            <a:lvl3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3pPr>
            <a:lvl4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4pPr>
            <a:lvl5pPr algn="ctr" rtl="0" eaLnBrk="0" fontAlgn="base" hangingPunct="0">
              <a:spcBef>
                <a:spcPct val="0"/>
              </a:spcBef>
              <a:spcAft>
                <a:spcPct val="0"/>
              </a:spcAft>
              <a:defRPr kumimoji="1" sz="4400">
                <a:solidFill>
                  <a:schemeClr val="tx2"/>
                </a:solidFill>
                <a:latin typeface="Verdana" pitchFamily="34" charset="0"/>
                <a:ea typeface="微软雅黑" pitchFamily="34" charset="-122"/>
                <a:cs typeface="微软雅黑"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eaLnBrk="0" fontAlgn="base" hangingPunct="0">
              <a:spcBef>
                <a:spcPct val="0"/>
              </a:spcBef>
              <a:spcAft>
                <a:spcPct val="0"/>
              </a:spcAft>
            </a:pPr>
            <a:r>
              <a:rPr lang="zh-CN" altLang="en-US" sz="3200" b="1" dirty="0">
                <a:solidFill>
                  <a:schemeClr val="bg1"/>
                </a:solidFill>
                <a:latin typeface="黑体" pitchFamily="49" charset="-122"/>
                <a:ea typeface="黑体" pitchFamily="49" charset="-122"/>
                <a:cs typeface="宋体" pitchFamily="2" charset="-122"/>
              </a:rPr>
              <a:t>视觉中的多模态数据融合</a:t>
            </a:r>
          </a:p>
        </p:txBody>
      </p:sp>
      <p:sp>
        <p:nvSpPr>
          <p:cNvPr id="3" name="日期占位符 2">
            <a:extLst>
              <a:ext uri="{FF2B5EF4-FFF2-40B4-BE49-F238E27FC236}">
                <a16:creationId xmlns:a16="http://schemas.microsoft.com/office/drawing/2014/main" id="{6FCCBE7E-9271-4223-A977-8028FE56A911}"/>
              </a:ext>
            </a:extLst>
          </p:cNvPr>
          <p:cNvSpPr>
            <a:spLocks noGrp="1"/>
          </p:cNvSpPr>
          <p:nvPr>
            <p:ph type="dt" sz="half" idx="10"/>
          </p:nvPr>
        </p:nvSpPr>
        <p:spPr/>
        <p:txBody>
          <a:bodyPr/>
          <a:lstStyle/>
          <a:p>
            <a:fld id="{36321484-E9E8-4C33-B57B-F4D6AAF795DF}" type="datetime5">
              <a:rPr lang="zh-CN" altLang="en-US" smtClean="0"/>
              <a:t>2025/3/3</a:t>
            </a:fld>
            <a:endParaRPr lang="en-US" dirty="0"/>
          </a:p>
        </p:txBody>
      </p:sp>
    </p:spTree>
    <p:extLst>
      <p:ext uri="{BB962C8B-B14F-4D97-AF65-F5344CB8AC3E}">
        <p14:creationId xmlns:p14="http://schemas.microsoft.com/office/powerpoint/2010/main" val="3533541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0C5AE-B5F4-4EB8-8542-30EADB236075}"/>
              </a:ext>
            </a:extLst>
          </p:cNvPr>
          <p:cNvSpPr>
            <a:spLocks noGrp="1"/>
          </p:cNvSpPr>
          <p:nvPr>
            <p:ph type="title"/>
          </p:nvPr>
        </p:nvSpPr>
        <p:spPr/>
        <p:txBody>
          <a:bodyPr/>
          <a:lstStyle/>
          <a:p>
            <a:r>
              <a:rPr lang="zh-CN" altLang="en-US" dirty="0"/>
              <a:t>目标检测、识别</a:t>
            </a:r>
          </a:p>
        </p:txBody>
      </p:sp>
      <p:sp>
        <p:nvSpPr>
          <p:cNvPr id="4" name="日期占位符 3">
            <a:extLst>
              <a:ext uri="{FF2B5EF4-FFF2-40B4-BE49-F238E27FC236}">
                <a16:creationId xmlns:a16="http://schemas.microsoft.com/office/drawing/2014/main" id="{E0F25405-0856-4B33-8B5A-7566596A7CE6}"/>
              </a:ext>
            </a:extLst>
          </p:cNvPr>
          <p:cNvSpPr>
            <a:spLocks noGrp="1"/>
          </p:cNvSpPr>
          <p:nvPr>
            <p:ph type="dt" sz="half" idx="4294967295"/>
          </p:nvPr>
        </p:nvSpPr>
        <p:spPr>
          <a:xfrm>
            <a:off x="7328098" y="6416675"/>
            <a:ext cx="1587302" cy="365125"/>
          </a:xfrm>
          <a:prstGeom prst="rect">
            <a:avLst/>
          </a:prstGeom>
        </p:spPr>
        <p:txBody>
          <a:bodyPr/>
          <a:lstStyle/>
          <a:p>
            <a:fld id="{6B2B1386-49DB-4A9F-9979-95EF07DC4DCA}" type="datetime5">
              <a:rPr lang="zh-CN" altLang="en-US" smtClean="0"/>
              <a:t>2025/3/3</a:t>
            </a:fld>
            <a:endParaRPr lang="en-US" dirty="0"/>
          </a:p>
        </p:txBody>
      </p:sp>
      <p:sp>
        <p:nvSpPr>
          <p:cNvPr id="5" name="灯片编号占位符 4">
            <a:extLst>
              <a:ext uri="{FF2B5EF4-FFF2-40B4-BE49-F238E27FC236}">
                <a16:creationId xmlns:a16="http://schemas.microsoft.com/office/drawing/2014/main" id="{C1A7E0B8-F8E1-423A-9E75-AB903D0671B5}"/>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7</a:t>
            </a:fld>
            <a:endParaRPr lang="en-US" dirty="0"/>
          </a:p>
        </p:txBody>
      </p:sp>
      <p:pic>
        <p:nvPicPr>
          <p:cNvPr id="9218" name="Picture 2" descr="计算机视觉专题报告：“四小龙”同质化竞争，“海大宇”增长放缓-36氪">
            <a:extLst>
              <a:ext uri="{FF2B5EF4-FFF2-40B4-BE49-F238E27FC236}">
                <a16:creationId xmlns:a16="http://schemas.microsoft.com/office/drawing/2014/main" id="{88D8CDC1-5FAF-46B0-8B87-6FF787F69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24000"/>
            <a:ext cx="6604065" cy="4293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9135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a:t>
            </a:r>
            <a:endParaRPr lang="en-US" dirty="0"/>
          </a:p>
        </p:txBody>
      </p:sp>
      <p:sp>
        <p:nvSpPr>
          <p:cNvPr id="3" name="Content Placeholder 2"/>
          <p:cNvSpPr>
            <a:spLocks noGrp="1"/>
          </p:cNvSpPr>
          <p:nvPr>
            <p:ph idx="1"/>
          </p:nvPr>
        </p:nvSpPr>
        <p:spPr/>
        <p:txBody>
          <a:bodyPr>
            <a:normAutofit/>
          </a:bodyPr>
          <a:lstStyle/>
          <a:p>
            <a:r>
              <a:rPr lang="en-US" altLang="zh-CN" dirty="0" err="1"/>
              <a:t>Matlab</a:t>
            </a:r>
            <a:r>
              <a:rPr lang="zh-CN" altLang="en-US" dirty="0"/>
              <a:t>或者</a:t>
            </a:r>
            <a:r>
              <a:rPr lang="en-US" altLang="zh-CN" dirty="0"/>
              <a:t>python</a:t>
            </a:r>
          </a:p>
          <a:p>
            <a:r>
              <a:rPr lang="zh-CN" altLang="en-US" dirty="0"/>
              <a:t>图像去噪</a:t>
            </a:r>
            <a:endParaRPr lang="en-US" altLang="zh-CN" dirty="0"/>
          </a:p>
          <a:p>
            <a:r>
              <a:rPr lang="zh-CN" altLang="en-US" dirty="0"/>
              <a:t>图像超分辨</a:t>
            </a:r>
            <a:endParaRPr lang="en-US" altLang="zh-CN" dirty="0"/>
          </a:p>
          <a:p>
            <a:r>
              <a:rPr lang="zh-CN" altLang="en-US" dirty="0"/>
              <a:t>图像边缘检测</a:t>
            </a:r>
            <a:endParaRPr lang="en-US" altLang="zh-CN" dirty="0"/>
          </a:p>
          <a:p>
            <a:r>
              <a:rPr lang="zh-CN" altLang="en-US" dirty="0"/>
              <a:t>图像分割</a:t>
            </a:r>
            <a:endParaRPr lang="en-US" altLang="zh-CN" dirty="0"/>
          </a:p>
          <a:p>
            <a:r>
              <a:rPr lang="zh-CN" altLang="en-US" dirty="0"/>
              <a:t>人脸识别</a:t>
            </a:r>
            <a:endParaRPr lang="en-US" altLang="zh-CN" dirty="0"/>
          </a:p>
          <a:p>
            <a:endParaRPr lang="en-US" altLang="zh-CN" dirty="0"/>
          </a:p>
        </p:txBody>
      </p:sp>
      <p:sp>
        <p:nvSpPr>
          <p:cNvPr id="7" name="Slide Number Placeholder 6"/>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70</a:t>
            </a:fld>
            <a:endParaRPr lang="en-US" dirty="0"/>
          </a:p>
        </p:txBody>
      </p:sp>
      <p:sp>
        <p:nvSpPr>
          <p:cNvPr id="4" name="日期占位符 3">
            <a:extLst>
              <a:ext uri="{FF2B5EF4-FFF2-40B4-BE49-F238E27FC236}">
                <a16:creationId xmlns:a16="http://schemas.microsoft.com/office/drawing/2014/main" id="{406B79A0-1292-45C8-8C7B-F4D7B286C7F1}"/>
              </a:ext>
            </a:extLst>
          </p:cNvPr>
          <p:cNvSpPr>
            <a:spLocks noGrp="1"/>
          </p:cNvSpPr>
          <p:nvPr>
            <p:ph type="dt" sz="half" idx="4294967295"/>
          </p:nvPr>
        </p:nvSpPr>
        <p:spPr>
          <a:xfrm>
            <a:off x="7328098" y="6416675"/>
            <a:ext cx="1587302" cy="365125"/>
          </a:xfrm>
          <a:prstGeom prst="rect">
            <a:avLst/>
          </a:prstGeom>
        </p:spPr>
        <p:txBody>
          <a:bodyPr/>
          <a:lstStyle/>
          <a:p>
            <a:fld id="{C8E5EDDC-7A49-4A5B-8287-939F47DD95D8}" type="datetime5">
              <a:rPr lang="zh-CN" altLang="en-US" smtClean="0"/>
              <a:t>2025/3/3</a:t>
            </a:fld>
            <a:endParaRPr lang="en-US" dirty="0"/>
          </a:p>
        </p:txBody>
      </p:sp>
    </p:spTree>
    <p:extLst>
      <p:ext uri="{BB962C8B-B14F-4D97-AF65-F5344CB8AC3E}">
        <p14:creationId xmlns:p14="http://schemas.microsoft.com/office/powerpoint/2010/main" val="34741241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2839" y="1349375"/>
            <a:ext cx="7772400" cy="1927225"/>
          </a:xfrm>
        </p:spPr>
        <p:txBody>
          <a:bodyPr>
            <a:normAutofit/>
          </a:bodyPr>
          <a:lstStyle/>
          <a:p>
            <a:r>
              <a:rPr lang="en-US" sz="3200" dirty="0"/>
              <a:t>Computer Vision and Pattern Recognition</a:t>
            </a:r>
            <a:br>
              <a:rPr lang="en-US" dirty="0"/>
            </a:br>
            <a:r>
              <a:rPr lang="zh-CN" altLang="en-US" sz="2800" b="1" dirty="0"/>
              <a:t>计算机视觉与模式识别</a:t>
            </a:r>
            <a:endParaRPr lang="en-US" b="1" dirty="0"/>
          </a:p>
        </p:txBody>
      </p:sp>
      <p:sp>
        <p:nvSpPr>
          <p:cNvPr id="3" name="Subtitle 2"/>
          <p:cNvSpPr>
            <a:spLocks noGrp="1"/>
          </p:cNvSpPr>
          <p:nvPr>
            <p:ph type="subTitle" idx="1"/>
          </p:nvPr>
        </p:nvSpPr>
        <p:spPr>
          <a:xfrm>
            <a:off x="1371600" y="4408656"/>
            <a:ext cx="6400800" cy="1752600"/>
          </a:xfrm>
        </p:spPr>
        <p:txBody>
          <a:bodyPr>
            <a:normAutofit/>
          </a:bodyPr>
          <a:lstStyle/>
          <a:p>
            <a:r>
              <a:rPr lang="zh-CN" altLang="en-US" sz="2800" dirty="0"/>
              <a:t>张长青</a:t>
            </a:r>
            <a:endParaRPr lang="en-US" altLang="zh-CN" sz="2800" dirty="0"/>
          </a:p>
          <a:p>
            <a:r>
              <a:rPr lang="zh-CN" altLang="en-US" sz="2800" dirty="0"/>
              <a:t>天津大学 智能与计算学部</a:t>
            </a:r>
            <a:endParaRPr lang="en-US" sz="2800" dirty="0"/>
          </a:p>
        </p:txBody>
      </p:sp>
      <p:sp>
        <p:nvSpPr>
          <p:cNvPr id="7" name="Slide Number Placeholder 6"/>
          <p:cNvSpPr>
            <a:spLocks noGrp="1"/>
          </p:cNvSpPr>
          <p:nvPr>
            <p:ph type="sldNum" sz="quarter" idx="4294967295"/>
          </p:nvPr>
        </p:nvSpPr>
        <p:spPr>
          <a:xfrm>
            <a:off x="6324600" y="6400799"/>
            <a:ext cx="1003498" cy="365125"/>
          </a:xfrm>
          <a:prstGeom prst="rect">
            <a:avLst/>
          </a:prstGeom>
        </p:spPr>
        <p:txBody>
          <a:bodyPr/>
          <a:lstStyle/>
          <a:p>
            <a:fld id="{CF7DC490-98B8-074B-BB30-37775A2447EF}" type="slidenum">
              <a:rPr lang="en-US" smtClean="0"/>
              <a:pPr/>
              <a:t>71</a:t>
            </a:fld>
            <a:endParaRPr lang="en-US" dirty="0"/>
          </a:p>
        </p:txBody>
      </p:sp>
      <p:sp>
        <p:nvSpPr>
          <p:cNvPr id="6" name="Title 1">
            <a:extLst>
              <a:ext uri="{FF2B5EF4-FFF2-40B4-BE49-F238E27FC236}">
                <a16:creationId xmlns:a16="http://schemas.microsoft.com/office/drawing/2014/main" id="{80FC0A94-239B-4413-800C-9143035E46E6}"/>
              </a:ext>
            </a:extLst>
          </p:cNvPr>
          <p:cNvSpPr txBox="1">
            <a:spLocks/>
          </p:cNvSpPr>
          <p:nvPr/>
        </p:nvSpPr>
        <p:spPr>
          <a:xfrm>
            <a:off x="484239" y="3009901"/>
            <a:ext cx="8229600" cy="1143000"/>
          </a:xfrm>
          <a:prstGeom prst="rect">
            <a:avLst/>
          </a:prstGeom>
          <a:solidFill>
            <a:srgbClr val="000000"/>
          </a:solidFill>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7200">
                <a:solidFill>
                  <a:srgbClr val="FF0000"/>
                </a:solidFill>
              </a:rPr>
              <a:t>C</a:t>
            </a:r>
            <a:r>
              <a:rPr lang="en-US" altLang="zh-CN" sz="7200">
                <a:solidFill>
                  <a:srgbClr val="66FF66"/>
                </a:solidFill>
              </a:rPr>
              <a:t>o</a:t>
            </a:r>
            <a:r>
              <a:rPr lang="en-US" altLang="zh-CN" sz="7200">
                <a:solidFill>
                  <a:schemeClr val="hlink"/>
                </a:solidFill>
              </a:rPr>
              <a:t>l</a:t>
            </a:r>
            <a:r>
              <a:rPr lang="en-US" altLang="zh-CN" sz="7200">
                <a:solidFill>
                  <a:srgbClr val="FFFF00"/>
                </a:solidFill>
              </a:rPr>
              <a:t>o</a:t>
            </a:r>
            <a:r>
              <a:rPr lang="en-US" altLang="zh-CN" sz="7200">
                <a:solidFill>
                  <a:srgbClr val="FF00FF"/>
                </a:solidFill>
              </a:rPr>
              <a:t>r</a:t>
            </a:r>
          </a:p>
        </p:txBody>
      </p:sp>
    </p:spTree>
    <p:extLst>
      <p:ext uri="{BB962C8B-B14F-4D97-AF65-F5344CB8AC3E}">
        <p14:creationId xmlns:p14="http://schemas.microsoft.com/office/powerpoint/2010/main" val="2474346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9E3B5CF1-71ED-4786-BF64-079C454590C7}"/>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72</a:t>
            </a:fld>
            <a:endParaRPr lang="en-US" dirty="0"/>
          </a:p>
        </p:txBody>
      </p:sp>
      <p:sp>
        <p:nvSpPr>
          <p:cNvPr id="6" name="Rectangle 2">
            <a:extLst>
              <a:ext uri="{FF2B5EF4-FFF2-40B4-BE49-F238E27FC236}">
                <a16:creationId xmlns:a16="http://schemas.microsoft.com/office/drawing/2014/main" id="{5A4CEA4E-0389-4BF8-8F08-577D0B87041F}"/>
              </a:ext>
            </a:extLst>
          </p:cNvPr>
          <p:cNvSpPr>
            <a:spLocks noGrp="1" noChangeArrowheads="1"/>
          </p:cNvSpPr>
          <p:nvPr>
            <p:ph type="title"/>
          </p:nvPr>
        </p:nvSpPr>
        <p:spPr>
          <a:xfrm>
            <a:off x="457200" y="228600"/>
            <a:ext cx="8229600" cy="1143000"/>
          </a:xfrm>
        </p:spPr>
        <p:txBody>
          <a:bodyPr/>
          <a:lstStyle/>
          <a:p>
            <a:r>
              <a:rPr lang="en-US" altLang="zh-CN" dirty="0"/>
              <a:t>What is color?</a:t>
            </a:r>
          </a:p>
        </p:txBody>
      </p:sp>
      <p:sp>
        <p:nvSpPr>
          <p:cNvPr id="7" name="Rectangle 3">
            <a:extLst>
              <a:ext uri="{FF2B5EF4-FFF2-40B4-BE49-F238E27FC236}">
                <a16:creationId xmlns:a16="http://schemas.microsoft.com/office/drawing/2014/main" id="{6A22D548-E720-4CCC-A660-664F6B98F768}"/>
              </a:ext>
            </a:extLst>
          </p:cNvPr>
          <p:cNvSpPr txBox="1">
            <a:spLocks noChangeArrowheads="1"/>
          </p:cNvSpPr>
          <p:nvPr/>
        </p:nvSpPr>
        <p:spPr>
          <a:xfrm>
            <a:off x="685800" y="1447800"/>
            <a:ext cx="7772400" cy="419100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2800" dirty="0"/>
              <a:t>Color is a </a:t>
            </a:r>
            <a:r>
              <a:rPr lang="en-US" altLang="zh-CN" sz="2800" b="1" dirty="0">
                <a:solidFill>
                  <a:srgbClr val="C00000"/>
                </a:solidFill>
              </a:rPr>
              <a:t>psychological property </a:t>
            </a:r>
            <a:r>
              <a:rPr lang="en-US" altLang="zh-CN" sz="2800" dirty="0"/>
              <a:t>of our visual experiences when we look at objects and lights, </a:t>
            </a:r>
            <a:br>
              <a:rPr lang="en-US" altLang="zh-CN" sz="2800" dirty="0"/>
            </a:br>
            <a:r>
              <a:rPr lang="en-US" altLang="zh-CN" sz="2800" i="1" dirty="0"/>
              <a:t>not</a:t>
            </a:r>
            <a:r>
              <a:rPr lang="en-US" altLang="zh-CN" sz="2800" dirty="0"/>
              <a:t> a physical property of those objects or lights </a:t>
            </a:r>
            <a:br>
              <a:rPr lang="en-US" altLang="zh-CN" sz="2800" dirty="0"/>
            </a:br>
            <a:r>
              <a:rPr lang="en-US" altLang="zh-CN" sz="2800" dirty="0"/>
              <a:t>(S. Palmer, </a:t>
            </a:r>
            <a:r>
              <a:rPr lang="en-US" altLang="zh-CN" sz="2800" i="1" dirty="0"/>
              <a:t>Vision Science: Photons to Phenomenology</a:t>
            </a:r>
            <a:r>
              <a:rPr lang="en-US" altLang="zh-CN" sz="2800" dirty="0"/>
              <a:t>)</a:t>
            </a:r>
          </a:p>
          <a:p>
            <a:endParaRPr lang="en-US" altLang="zh-CN" sz="2800" dirty="0"/>
          </a:p>
          <a:p>
            <a:endParaRPr lang="en-US" altLang="zh-CN" sz="2800" dirty="0"/>
          </a:p>
          <a:p>
            <a:endParaRPr lang="en-US" altLang="zh-CN" sz="2800" dirty="0"/>
          </a:p>
          <a:p>
            <a:r>
              <a:rPr lang="en-US" altLang="zh-CN" sz="2800" dirty="0"/>
              <a:t>Color is the result of </a:t>
            </a:r>
            <a:r>
              <a:rPr lang="en-US" altLang="zh-CN" sz="2800" b="1" dirty="0">
                <a:solidFill>
                  <a:srgbClr val="C00000"/>
                </a:solidFill>
              </a:rPr>
              <a:t>interaction</a:t>
            </a:r>
            <a:r>
              <a:rPr lang="en-US" altLang="zh-CN" sz="2800" dirty="0"/>
              <a:t> between physical light in the environment and our visual system</a:t>
            </a:r>
            <a:r>
              <a:rPr lang="zh-CN" altLang="en-US" sz="2800" dirty="0"/>
              <a:t>（物理信号刺激生理系统）</a:t>
            </a:r>
            <a:endParaRPr lang="en-US" altLang="zh-CN" sz="2800" dirty="0"/>
          </a:p>
        </p:txBody>
      </p:sp>
      <p:sp>
        <p:nvSpPr>
          <p:cNvPr id="2" name="日期占位符 1">
            <a:extLst>
              <a:ext uri="{FF2B5EF4-FFF2-40B4-BE49-F238E27FC236}">
                <a16:creationId xmlns:a16="http://schemas.microsoft.com/office/drawing/2014/main" id="{D3839295-CFC0-4E6D-8957-1FA8FE88AD79}"/>
              </a:ext>
            </a:extLst>
          </p:cNvPr>
          <p:cNvSpPr>
            <a:spLocks noGrp="1"/>
          </p:cNvSpPr>
          <p:nvPr>
            <p:ph type="dt" sz="half" idx="4294967295"/>
          </p:nvPr>
        </p:nvSpPr>
        <p:spPr>
          <a:xfrm>
            <a:off x="7328098" y="6416675"/>
            <a:ext cx="1587302" cy="365125"/>
          </a:xfrm>
          <a:prstGeom prst="rect">
            <a:avLst/>
          </a:prstGeom>
        </p:spPr>
        <p:txBody>
          <a:bodyPr/>
          <a:lstStyle/>
          <a:p>
            <a:fld id="{229C7262-9966-4017-81B9-AA1C2AF2AD31}" type="datetime5">
              <a:rPr lang="zh-CN" altLang="en-US" smtClean="0"/>
              <a:t>2025/3/3</a:t>
            </a:fld>
            <a:endParaRPr lang="en-US" dirty="0"/>
          </a:p>
        </p:txBody>
      </p:sp>
    </p:spTree>
    <p:extLst>
      <p:ext uri="{BB962C8B-B14F-4D97-AF65-F5344CB8AC3E}">
        <p14:creationId xmlns:p14="http://schemas.microsoft.com/office/powerpoint/2010/main" val="3282996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820C0D69-6EDE-4998-B5D6-259B8B7947C7}"/>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73</a:t>
            </a:fld>
            <a:endParaRPr lang="en-US" dirty="0"/>
          </a:p>
        </p:txBody>
      </p:sp>
      <p:pic>
        <p:nvPicPr>
          <p:cNvPr id="6" name="Picture 8">
            <a:extLst>
              <a:ext uri="{FF2B5EF4-FFF2-40B4-BE49-F238E27FC236}">
                <a16:creationId xmlns:a16="http://schemas.microsoft.com/office/drawing/2014/main" id="{6C61242C-0ACD-419C-974C-D30D5B5AE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213" y="722752"/>
            <a:ext cx="69627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0AC1EEDA-5D4E-4EEF-BAA8-04C3E04AF295}"/>
              </a:ext>
            </a:extLst>
          </p:cNvPr>
          <p:cNvSpPr>
            <a:spLocks noChangeArrowheads="1"/>
          </p:cNvSpPr>
          <p:nvPr/>
        </p:nvSpPr>
        <p:spPr bwMode="auto">
          <a:xfrm>
            <a:off x="244813" y="5991665"/>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t>http://www.photoaxe.com/wp-content/uploads/2007/04/camera-sensor.jpg</a:t>
            </a:r>
          </a:p>
        </p:txBody>
      </p:sp>
      <p:sp>
        <p:nvSpPr>
          <p:cNvPr id="2" name="日期占位符 1">
            <a:extLst>
              <a:ext uri="{FF2B5EF4-FFF2-40B4-BE49-F238E27FC236}">
                <a16:creationId xmlns:a16="http://schemas.microsoft.com/office/drawing/2014/main" id="{659B5DC7-5EE7-4FF4-9AD8-0AB93FD7BD60}"/>
              </a:ext>
            </a:extLst>
          </p:cNvPr>
          <p:cNvSpPr>
            <a:spLocks noGrp="1"/>
          </p:cNvSpPr>
          <p:nvPr>
            <p:ph type="dt" sz="half" idx="4294967295"/>
          </p:nvPr>
        </p:nvSpPr>
        <p:spPr>
          <a:xfrm>
            <a:off x="7328098" y="6416675"/>
            <a:ext cx="1587302" cy="365125"/>
          </a:xfrm>
          <a:prstGeom prst="rect">
            <a:avLst/>
          </a:prstGeom>
        </p:spPr>
        <p:txBody>
          <a:bodyPr/>
          <a:lstStyle/>
          <a:p>
            <a:fld id="{567629EF-1F3B-4C14-AB7B-A14B018DD547}" type="datetime5">
              <a:rPr lang="zh-CN" altLang="en-US" smtClean="0"/>
              <a:t>2025/3/3</a:t>
            </a:fld>
            <a:endParaRPr lang="en-US" dirty="0"/>
          </a:p>
        </p:txBody>
      </p:sp>
    </p:spTree>
    <p:extLst>
      <p:ext uri="{BB962C8B-B14F-4D97-AF65-F5344CB8AC3E}">
        <p14:creationId xmlns:p14="http://schemas.microsoft.com/office/powerpoint/2010/main" val="10693999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A8E96B2F-9F41-4894-9200-55E4CE41710D}"/>
              </a:ext>
            </a:extLst>
          </p:cNvPr>
          <p:cNvSpPr>
            <a:spLocks noGrp="1"/>
          </p:cNvSpPr>
          <p:nvPr>
            <p:ph type="sldNum" sz="quarter" idx="12"/>
          </p:nvPr>
        </p:nvSpPr>
        <p:spPr>
          <a:xfrm>
            <a:off x="6934200" y="6416675"/>
            <a:ext cx="1003498" cy="365125"/>
          </a:xfrm>
          <a:prstGeom prst="rect">
            <a:avLst/>
          </a:prstGeom>
        </p:spPr>
        <p:txBody>
          <a:bodyPr/>
          <a:lstStyle/>
          <a:p>
            <a:fld id="{CF7DC490-98B8-074B-BB30-37775A2447EF}" type="slidenum">
              <a:rPr lang="en-US" smtClean="0"/>
              <a:pPr/>
              <a:t>74</a:t>
            </a:fld>
            <a:endParaRPr lang="en-US" dirty="0"/>
          </a:p>
        </p:txBody>
      </p:sp>
      <p:sp>
        <p:nvSpPr>
          <p:cNvPr id="6" name="Rectangle 4">
            <a:extLst>
              <a:ext uri="{FF2B5EF4-FFF2-40B4-BE49-F238E27FC236}">
                <a16:creationId xmlns:a16="http://schemas.microsoft.com/office/drawing/2014/main" id="{C7DE9B8E-DD24-4265-85BD-FA1D21408A00}"/>
              </a:ext>
            </a:extLst>
          </p:cNvPr>
          <p:cNvSpPr>
            <a:spLocks noChangeArrowheads="1"/>
          </p:cNvSpPr>
          <p:nvPr/>
        </p:nvSpPr>
        <p:spPr bwMode="auto">
          <a:xfrm>
            <a:off x="381000" y="1676400"/>
            <a:ext cx="8382000" cy="4648200"/>
          </a:xfrm>
          <a:prstGeom prst="rect">
            <a:avLst/>
          </a:prstGeom>
          <a:gradFill rotWithShape="0">
            <a:gsLst>
              <a:gs pos="0">
                <a:srgbClr val="287850">
                  <a:gamma/>
                  <a:shade val="46275"/>
                  <a:invGamma/>
                </a:srgbClr>
              </a:gs>
              <a:gs pos="100000">
                <a:srgbClr val="287850"/>
              </a:gs>
            </a:gsLst>
            <a:lin ang="2700000" scaled="1"/>
          </a:gradFill>
          <a:ln w="9525">
            <a:solidFill>
              <a:schemeClr val="tx1"/>
            </a:solidFill>
            <a:miter lim="800000"/>
            <a:headEnd/>
            <a:tailEnd/>
          </a:ln>
          <a:effectLst>
            <a:outerShdw dist="107763" dir="2700000" algn="ctr" rotWithShape="0">
              <a:schemeClr val="bg2"/>
            </a:outerShdw>
          </a:effectLst>
        </p:spPr>
        <p:txBody>
          <a:bodyPr wrap="none" anchor="ctr"/>
          <a:lstStyle/>
          <a:p>
            <a:pPr fontAlgn="auto">
              <a:spcBef>
                <a:spcPts val="0"/>
              </a:spcBef>
              <a:spcAft>
                <a:spcPts val="0"/>
              </a:spcAft>
              <a:defRPr/>
            </a:pPr>
            <a:endParaRPr lang="en-US" altLang="en-US">
              <a:latin typeface="Times" pitchFamily="64" charset="0"/>
              <a:cs typeface="+mn-cs"/>
            </a:endParaRPr>
          </a:p>
        </p:txBody>
      </p:sp>
      <p:sp>
        <p:nvSpPr>
          <p:cNvPr id="7" name="Text Box 12">
            <a:extLst>
              <a:ext uri="{FF2B5EF4-FFF2-40B4-BE49-F238E27FC236}">
                <a16:creationId xmlns:a16="http://schemas.microsoft.com/office/drawing/2014/main" id="{84309AE6-155E-4FAD-82AF-961E37AA765C}"/>
              </a:ext>
            </a:extLst>
          </p:cNvPr>
          <p:cNvSpPr txBox="1">
            <a:spLocks noChangeArrowheads="1"/>
          </p:cNvSpPr>
          <p:nvPr/>
        </p:nvSpPr>
        <p:spPr bwMode="auto">
          <a:xfrm>
            <a:off x="1524000" y="1951038"/>
            <a:ext cx="7013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800" dirty="0">
                <a:solidFill>
                  <a:srgbClr val="FFFF00"/>
                </a:solidFill>
                <a:latin typeface="Helvetica" panose="020B0604020202020204" pitchFamily="34" charset="0"/>
              </a:rPr>
              <a:t>Why do we see light of these wavelengths?</a:t>
            </a:r>
          </a:p>
        </p:txBody>
      </p:sp>
      <p:sp>
        <p:nvSpPr>
          <p:cNvPr id="8" name="Rectangle 13">
            <a:extLst>
              <a:ext uri="{FF2B5EF4-FFF2-40B4-BE49-F238E27FC236}">
                <a16:creationId xmlns:a16="http://schemas.microsoft.com/office/drawing/2014/main" id="{65A0DF57-9478-425F-A31C-8CA08D5ED1AD}"/>
              </a:ext>
            </a:extLst>
          </p:cNvPr>
          <p:cNvSpPr>
            <a:spLocks noChangeArrowheads="1"/>
          </p:cNvSpPr>
          <p:nvPr/>
        </p:nvSpPr>
        <p:spPr bwMode="auto">
          <a:xfrm>
            <a:off x="6934200" y="6156325"/>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000">
                <a:solidFill>
                  <a:schemeClr val="bg1"/>
                </a:solidFill>
                <a:latin typeface="EngraversGothic BT Regular"/>
              </a:rPr>
              <a:t>© Stephen E. Palmer, 2002</a:t>
            </a:r>
          </a:p>
        </p:txBody>
      </p:sp>
      <p:pic>
        <p:nvPicPr>
          <p:cNvPr id="9" name="Picture 14">
            <a:extLst>
              <a:ext uri="{FF2B5EF4-FFF2-40B4-BE49-F238E27FC236}">
                <a16:creationId xmlns:a16="http://schemas.microsoft.com/office/drawing/2014/main" id="{5F35E49E-EFE9-4598-879A-6CFD876A7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38400"/>
            <a:ext cx="4416425"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5">
            <a:extLst>
              <a:ext uri="{FF2B5EF4-FFF2-40B4-BE49-F238E27FC236}">
                <a16:creationId xmlns:a16="http://schemas.microsoft.com/office/drawing/2014/main" id="{ABBB2FBA-650C-4F80-848E-43FFA2708A42}"/>
              </a:ext>
            </a:extLst>
          </p:cNvPr>
          <p:cNvSpPr txBox="1">
            <a:spLocks noChangeArrowheads="1"/>
          </p:cNvSpPr>
          <p:nvPr/>
        </p:nvSpPr>
        <p:spPr bwMode="auto">
          <a:xfrm>
            <a:off x="4191000" y="3048000"/>
            <a:ext cx="45005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800" dirty="0">
                <a:solidFill>
                  <a:srgbClr val="FFFF00"/>
                </a:solidFill>
                <a:latin typeface="Helvetica" panose="020B0604020202020204" pitchFamily="34" charset="0"/>
              </a:rPr>
              <a:t>…because that’s where the</a:t>
            </a:r>
          </a:p>
          <a:p>
            <a:pPr algn="ctr"/>
            <a:r>
              <a:rPr lang="en-US" altLang="en-US" sz="2800" dirty="0">
                <a:solidFill>
                  <a:srgbClr val="FFFF00"/>
                </a:solidFill>
                <a:latin typeface="Helvetica" panose="020B0604020202020204" pitchFamily="34" charset="0"/>
              </a:rPr>
              <a:t>Sun radiates EM energy</a:t>
            </a:r>
          </a:p>
        </p:txBody>
      </p:sp>
      <p:sp>
        <p:nvSpPr>
          <p:cNvPr id="11" name="Rectangle 16">
            <a:extLst>
              <a:ext uri="{FF2B5EF4-FFF2-40B4-BE49-F238E27FC236}">
                <a16:creationId xmlns:a16="http://schemas.microsoft.com/office/drawing/2014/main" id="{6E1F3A9C-A94F-4BA7-B1F5-88681C243E45}"/>
              </a:ext>
            </a:extLst>
          </p:cNvPr>
          <p:cNvSpPr>
            <a:spLocks noChangeArrowheads="1"/>
          </p:cNvSpPr>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zh-CN" sz="3400">
                <a:latin typeface="Albertus Extra Bold" pitchFamily="34" charset="0"/>
              </a:rPr>
              <a:t>Visible Light</a:t>
            </a:r>
          </a:p>
        </p:txBody>
      </p:sp>
      <p:sp>
        <p:nvSpPr>
          <p:cNvPr id="12" name="Text Box 10">
            <a:extLst>
              <a:ext uri="{FF2B5EF4-FFF2-40B4-BE49-F238E27FC236}">
                <a16:creationId xmlns:a16="http://schemas.microsoft.com/office/drawing/2014/main" id="{731AF62B-1921-4497-A9B0-4AB95711DE76}"/>
              </a:ext>
            </a:extLst>
          </p:cNvPr>
          <p:cNvSpPr txBox="1">
            <a:spLocks noChangeArrowheads="1"/>
          </p:cNvSpPr>
          <p:nvPr/>
        </p:nvSpPr>
        <p:spPr bwMode="auto">
          <a:xfrm>
            <a:off x="380999" y="914400"/>
            <a:ext cx="83613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400" dirty="0">
                <a:latin typeface="Adobe Caslon Pro" pitchFamily="18" charset="0"/>
              </a:rPr>
              <a:t>Plank’s law for Blackbody radiation </a:t>
            </a:r>
            <a:r>
              <a:rPr lang="zh-CN" altLang="en-US" sz="2000" dirty="0">
                <a:solidFill>
                  <a:srgbClr val="C00000"/>
                </a:solidFill>
                <a:latin typeface="Adobe Caslon Pro" pitchFamily="18" charset="0"/>
              </a:rPr>
              <a:t>普朗克黑体辐射定律</a:t>
            </a:r>
            <a:endParaRPr lang="en-US" altLang="zh-CN" sz="2400" dirty="0">
              <a:solidFill>
                <a:srgbClr val="C00000"/>
              </a:solidFill>
              <a:latin typeface="Adobe Caslon Pro" pitchFamily="18" charset="0"/>
            </a:endParaRPr>
          </a:p>
          <a:p>
            <a:r>
              <a:rPr lang="en-US" altLang="zh-CN" sz="2400" dirty="0">
                <a:latin typeface="Adobe Caslon Pro" pitchFamily="18" charset="0"/>
              </a:rPr>
              <a:t>Surface of the sun: ~5800K</a:t>
            </a:r>
          </a:p>
        </p:txBody>
      </p:sp>
      <p:sp>
        <p:nvSpPr>
          <p:cNvPr id="2" name="日期占位符 1">
            <a:extLst>
              <a:ext uri="{FF2B5EF4-FFF2-40B4-BE49-F238E27FC236}">
                <a16:creationId xmlns:a16="http://schemas.microsoft.com/office/drawing/2014/main" id="{D13930AB-B8AC-4CC2-A0CB-EE9D67A6F0E5}"/>
              </a:ext>
            </a:extLst>
          </p:cNvPr>
          <p:cNvSpPr>
            <a:spLocks noGrp="1"/>
          </p:cNvSpPr>
          <p:nvPr>
            <p:ph type="dt" sz="half" idx="4294967295"/>
          </p:nvPr>
        </p:nvSpPr>
        <p:spPr>
          <a:xfrm>
            <a:off x="7328098" y="6416675"/>
            <a:ext cx="1587302" cy="365125"/>
          </a:xfrm>
          <a:prstGeom prst="rect">
            <a:avLst/>
          </a:prstGeom>
        </p:spPr>
        <p:txBody>
          <a:bodyPr/>
          <a:lstStyle/>
          <a:p>
            <a:fld id="{AF05F30F-E624-40E7-87C6-767C05D515C1}" type="datetime5">
              <a:rPr lang="zh-CN" altLang="en-US" smtClean="0"/>
              <a:t>2025/3/3</a:t>
            </a:fld>
            <a:endParaRPr lang="en-US" dirty="0"/>
          </a:p>
        </p:txBody>
      </p:sp>
    </p:spTree>
    <p:extLst>
      <p:ext uri="{BB962C8B-B14F-4D97-AF65-F5344CB8AC3E}">
        <p14:creationId xmlns:p14="http://schemas.microsoft.com/office/powerpoint/2010/main" val="33389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EBFF1AF-8FF8-49F0-8385-89FE4FF1D762}"/>
              </a:ext>
            </a:extLst>
          </p:cNvPr>
          <p:cNvSpPr>
            <a:spLocks noGrp="1"/>
          </p:cNvSpPr>
          <p:nvPr>
            <p:ph type="sldNum" sz="quarter" idx="12"/>
          </p:nvPr>
        </p:nvSpPr>
        <p:spPr>
          <a:xfrm>
            <a:off x="6989762" y="5826125"/>
            <a:ext cx="1003498" cy="365125"/>
          </a:xfrm>
          <a:prstGeom prst="rect">
            <a:avLst/>
          </a:prstGeom>
        </p:spPr>
        <p:txBody>
          <a:bodyPr/>
          <a:lstStyle/>
          <a:p>
            <a:fld id="{CF7DC490-98B8-074B-BB30-37775A2447EF}" type="slidenum">
              <a:rPr lang="en-US" smtClean="0"/>
              <a:pPr/>
              <a:t>75</a:t>
            </a:fld>
            <a:endParaRPr lang="en-US" dirty="0"/>
          </a:p>
        </p:txBody>
      </p:sp>
      <p:sp>
        <p:nvSpPr>
          <p:cNvPr id="7" name="Text Box 3">
            <a:extLst>
              <a:ext uri="{FF2B5EF4-FFF2-40B4-BE49-F238E27FC236}">
                <a16:creationId xmlns:a16="http://schemas.microsoft.com/office/drawing/2014/main" id="{C655FB69-E956-43F3-9BB8-F1B84A822C59}"/>
              </a:ext>
            </a:extLst>
          </p:cNvPr>
          <p:cNvSpPr txBox="1">
            <a:spLocks noChangeArrowheads="1"/>
          </p:cNvSpPr>
          <p:nvPr/>
        </p:nvSpPr>
        <p:spPr bwMode="auto">
          <a:xfrm>
            <a:off x="2730500" y="182563"/>
            <a:ext cx="414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r>
              <a:rPr lang="en-US" altLang="en-US" sz="3200" b="1">
                <a:solidFill>
                  <a:srgbClr val="3366FF"/>
                </a:solidFill>
                <a:latin typeface="Helvetica" panose="020B0604020202020204" pitchFamily="34" charset="0"/>
              </a:rPr>
              <a:t>The Physics of Light</a:t>
            </a:r>
          </a:p>
        </p:txBody>
      </p:sp>
      <p:pic>
        <p:nvPicPr>
          <p:cNvPr id="8" name="Picture 4">
            <a:extLst>
              <a:ext uri="{FF2B5EF4-FFF2-40B4-BE49-F238E27FC236}">
                <a16:creationId xmlns:a16="http://schemas.microsoft.com/office/drawing/2014/main" id="{E023288E-63CC-4C8E-8611-4A20BBAF0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043" y="1238250"/>
            <a:ext cx="586740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a:extLst>
              <a:ext uri="{FF2B5EF4-FFF2-40B4-BE49-F238E27FC236}">
                <a16:creationId xmlns:a16="http://schemas.microsoft.com/office/drawing/2014/main" id="{A3B5CA2F-9379-4350-988C-67FD7FA2C9E9}"/>
              </a:ext>
            </a:extLst>
          </p:cNvPr>
          <p:cNvSpPr txBox="1">
            <a:spLocks noChangeArrowheads="1"/>
          </p:cNvSpPr>
          <p:nvPr/>
        </p:nvSpPr>
        <p:spPr bwMode="auto">
          <a:xfrm>
            <a:off x="2478087" y="746125"/>
            <a:ext cx="64988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en-US" sz="2400" dirty="0">
                <a:solidFill>
                  <a:srgbClr val="C00000"/>
                </a:solidFill>
                <a:highlight>
                  <a:srgbClr val="FFFF00"/>
                </a:highlight>
                <a:latin typeface="Helvetica" panose="020B0604020202020204" pitchFamily="34" charset="0"/>
              </a:rPr>
              <a:t>Some examples of the spectra of light sources</a:t>
            </a:r>
          </a:p>
        </p:txBody>
      </p:sp>
      <p:sp>
        <p:nvSpPr>
          <p:cNvPr id="11" name="Text Box 12">
            <a:extLst>
              <a:ext uri="{FF2B5EF4-FFF2-40B4-BE49-F238E27FC236}">
                <a16:creationId xmlns:a16="http://schemas.microsoft.com/office/drawing/2014/main" id="{DD855F6C-B282-4B00-BF33-303E33C41089}"/>
              </a:ext>
            </a:extLst>
          </p:cNvPr>
          <p:cNvSpPr txBox="1">
            <a:spLocks noChangeArrowheads="1"/>
          </p:cNvSpPr>
          <p:nvPr/>
        </p:nvSpPr>
        <p:spPr bwMode="auto">
          <a:xfrm rot="16200000">
            <a:off x="2466180" y="2180432"/>
            <a:ext cx="1154113"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1600">
                <a:solidFill>
                  <a:srgbClr val="FFFFFF"/>
                </a:solidFill>
                <a:latin typeface="Arial" panose="020B0604020202020204" pitchFamily="34" charset="0"/>
                <a:ea typeface="宋体" panose="02010600030101010101" pitchFamily="2" charset="-122"/>
              </a:rPr>
              <a:t>Rel. power</a:t>
            </a:r>
          </a:p>
        </p:txBody>
      </p:sp>
      <p:sp>
        <p:nvSpPr>
          <p:cNvPr id="12" name="Text Box 13">
            <a:extLst>
              <a:ext uri="{FF2B5EF4-FFF2-40B4-BE49-F238E27FC236}">
                <a16:creationId xmlns:a16="http://schemas.microsoft.com/office/drawing/2014/main" id="{024EF3B3-D9FE-43CF-B491-7A5C693E17B9}"/>
              </a:ext>
            </a:extLst>
          </p:cNvPr>
          <p:cNvSpPr txBox="1">
            <a:spLocks noChangeArrowheads="1"/>
          </p:cNvSpPr>
          <p:nvPr/>
        </p:nvSpPr>
        <p:spPr bwMode="auto">
          <a:xfrm rot="16200000">
            <a:off x="2434431" y="4836319"/>
            <a:ext cx="1154112"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1600">
                <a:solidFill>
                  <a:srgbClr val="FFFFFF"/>
                </a:solidFill>
                <a:latin typeface="Arial" panose="020B0604020202020204" pitchFamily="34" charset="0"/>
                <a:ea typeface="宋体" panose="02010600030101010101" pitchFamily="2" charset="-122"/>
              </a:rPr>
              <a:t>Rel. power</a:t>
            </a:r>
          </a:p>
        </p:txBody>
      </p:sp>
      <p:sp>
        <p:nvSpPr>
          <p:cNvPr id="13" name="Text Box 14">
            <a:extLst>
              <a:ext uri="{FF2B5EF4-FFF2-40B4-BE49-F238E27FC236}">
                <a16:creationId xmlns:a16="http://schemas.microsoft.com/office/drawing/2014/main" id="{829ABA63-BE82-4817-810F-B8A49E5FCF2B}"/>
              </a:ext>
            </a:extLst>
          </p:cNvPr>
          <p:cNvSpPr txBox="1">
            <a:spLocks noChangeArrowheads="1"/>
          </p:cNvSpPr>
          <p:nvPr/>
        </p:nvSpPr>
        <p:spPr bwMode="auto">
          <a:xfrm rot="16200000">
            <a:off x="5361781" y="2169319"/>
            <a:ext cx="1154112"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1600">
                <a:solidFill>
                  <a:srgbClr val="FFFFFF"/>
                </a:solidFill>
                <a:latin typeface="Arial" panose="020B0604020202020204" pitchFamily="34" charset="0"/>
                <a:ea typeface="宋体" panose="02010600030101010101" pitchFamily="2" charset="-122"/>
              </a:rPr>
              <a:t>Rel. power</a:t>
            </a:r>
          </a:p>
        </p:txBody>
      </p:sp>
      <p:sp>
        <p:nvSpPr>
          <p:cNvPr id="14" name="Text Box 15">
            <a:extLst>
              <a:ext uri="{FF2B5EF4-FFF2-40B4-BE49-F238E27FC236}">
                <a16:creationId xmlns:a16="http://schemas.microsoft.com/office/drawing/2014/main" id="{F51F52AC-2B68-4DA2-BCF0-DF4BBEFDF08C}"/>
              </a:ext>
            </a:extLst>
          </p:cNvPr>
          <p:cNvSpPr txBox="1">
            <a:spLocks noChangeArrowheads="1"/>
          </p:cNvSpPr>
          <p:nvPr/>
        </p:nvSpPr>
        <p:spPr bwMode="auto">
          <a:xfrm rot="16200000">
            <a:off x="5361780" y="4771232"/>
            <a:ext cx="1154113" cy="336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1600">
                <a:solidFill>
                  <a:srgbClr val="FFFFFF"/>
                </a:solidFill>
                <a:latin typeface="Arial" panose="020B0604020202020204" pitchFamily="34" charset="0"/>
                <a:ea typeface="宋体" panose="02010600030101010101" pitchFamily="2" charset="-122"/>
              </a:rPr>
              <a:t>Rel. power</a:t>
            </a:r>
          </a:p>
        </p:txBody>
      </p:sp>
      <p:sp>
        <p:nvSpPr>
          <p:cNvPr id="15" name="文本框 14">
            <a:extLst>
              <a:ext uri="{FF2B5EF4-FFF2-40B4-BE49-F238E27FC236}">
                <a16:creationId xmlns:a16="http://schemas.microsoft.com/office/drawing/2014/main" id="{E858C394-25AD-41FB-A6FB-C306A90FC6FD}"/>
              </a:ext>
            </a:extLst>
          </p:cNvPr>
          <p:cNvSpPr txBox="1"/>
          <p:nvPr/>
        </p:nvSpPr>
        <p:spPr>
          <a:xfrm>
            <a:off x="-36247" y="2876490"/>
            <a:ext cx="1566835" cy="400110"/>
          </a:xfrm>
          <a:prstGeom prst="rect">
            <a:avLst/>
          </a:prstGeom>
          <a:noFill/>
        </p:spPr>
        <p:txBody>
          <a:bodyPr wrap="square">
            <a:spAutoFit/>
          </a:bodyPr>
          <a:lstStyle/>
          <a:p>
            <a:pPr algn="ctr"/>
            <a:r>
              <a:rPr lang="en-US" altLang="zh-CN" sz="2000" b="0" i="0" dirty="0">
                <a:solidFill>
                  <a:srgbClr val="333333"/>
                </a:solidFill>
                <a:effectLst/>
                <a:latin typeface="Arial" panose="020B0604020202020204" pitchFamily="34" charset="0"/>
              </a:rPr>
              <a:t>C. </a:t>
            </a:r>
            <a:r>
              <a:rPr lang="zh-CN" altLang="en-US" sz="2000" b="0" i="0" dirty="0">
                <a:solidFill>
                  <a:srgbClr val="333333"/>
                </a:solidFill>
                <a:effectLst/>
                <a:latin typeface="Arial" panose="020B0604020202020204" pitchFamily="34" charset="0"/>
              </a:rPr>
              <a:t>钨灯泡</a:t>
            </a:r>
            <a:endParaRPr lang="zh-CN" altLang="en-US" sz="2000" dirty="0"/>
          </a:p>
        </p:txBody>
      </p:sp>
      <p:sp>
        <p:nvSpPr>
          <p:cNvPr id="16" name="文本框 15">
            <a:extLst>
              <a:ext uri="{FF2B5EF4-FFF2-40B4-BE49-F238E27FC236}">
                <a16:creationId xmlns:a16="http://schemas.microsoft.com/office/drawing/2014/main" id="{1D096350-25EA-4A9E-85D1-3CB1008523F7}"/>
              </a:ext>
            </a:extLst>
          </p:cNvPr>
          <p:cNvSpPr txBox="1"/>
          <p:nvPr/>
        </p:nvSpPr>
        <p:spPr>
          <a:xfrm>
            <a:off x="-127793" y="2069742"/>
            <a:ext cx="2474117" cy="400110"/>
          </a:xfrm>
          <a:prstGeom prst="rect">
            <a:avLst/>
          </a:prstGeom>
          <a:noFill/>
        </p:spPr>
        <p:txBody>
          <a:bodyPr wrap="square">
            <a:spAutoFit/>
          </a:bodyPr>
          <a:lstStyle/>
          <a:p>
            <a:pPr algn="ctr"/>
            <a:r>
              <a:rPr lang="en-US" altLang="zh-CN" sz="2000" b="0" i="0" dirty="0">
                <a:solidFill>
                  <a:srgbClr val="333333"/>
                </a:solidFill>
                <a:effectLst/>
                <a:latin typeface="Arial" panose="020B0604020202020204" pitchFamily="34" charset="0"/>
              </a:rPr>
              <a:t>A. </a:t>
            </a:r>
            <a:r>
              <a:rPr lang="zh-CN" altLang="en-US" sz="2000" b="0" i="0" dirty="0">
                <a:solidFill>
                  <a:srgbClr val="333333"/>
                </a:solidFill>
                <a:effectLst/>
                <a:latin typeface="Arial" panose="020B0604020202020204" pitchFamily="34" charset="0"/>
              </a:rPr>
              <a:t>红宝石激光器</a:t>
            </a:r>
            <a:endParaRPr lang="zh-CN" altLang="en-US" sz="2000" dirty="0"/>
          </a:p>
        </p:txBody>
      </p:sp>
      <p:sp>
        <p:nvSpPr>
          <p:cNvPr id="17" name="文本框 16">
            <a:extLst>
              <a:ext uri="{FF2B5EF4-FFF2-40B4-BE49-F238E27FC236}">
                <a16:creationId xmlns:a16="http://schemas.microsoft.com/office/drawing/2014/main" id="{09CA1267-F852-4A47-9D08-1D151F9A415B}"/>
              </a:ext>
            </a:extLst>
          </p:cNvPr>
          <p:cNvSpPr txBox="1"/>
          <p:nvPr/>
        </p:nvSpPr>
        <p:spPr>
          <a:xfrm>
            <a:off x="103397" y="2526268"/>
            <a:ext cx="4662434" cy="369332"/>
          </a:xfrm>
          <a:prstGeom prst="rect">
            <a:avLst/>
          </a:prstGeom>
          <a:noFill/>
        </p:spPr>
        <p:txBody>
          <a:bodyPr wrap="square">
            <a:spAutoFit/>
          </a:bodyPr>
          <a:lstStyle/>
          <a:p>
            <a:r>
              <a:rPr lang="en-US" altLang="zh-CN" b="0" i="0" dirty="0">
                <a:solidFill>
                  <a:srgbClr val="333333"/>
                </a:solidFill>
                <a:effectLst/>
                <a:latin typeface="Arial" panose="020B0604020202020204" pitchFamily="34" charset="0"/>
              </a:rPr>
              <a:t>B. </a:t>
            </a:r>
            <a:r>
              <a:rPr lang="zh-CN" altLang="en-US" b="0" i="0" dirty="0">
                <a:solidFill>
                  <a:srgbClr val="333333"/>
                </a:solidFill>
                <a:effectLst/>
                <a:latin typeface="Arial" panose="020B0604020202020204" pitchFamily="34" charset="0"/>
              </a:rPr>
              <a:t>磷化镓晶体</a:t>
            </a:r>
            <a:endParaRPr lang="zh-CN" altLang="en-US" dirty="0"/>
          </a:p>
        </p:txBody>
      </p:sp>
      <p:sp>
        <p:nvSpPr>
          <p:cNvPr id="18" name="文本框 17">
            <a:extLst>
              <a:ext uri="{FF2B5EF4-FFF2-40B4-BE49-F238E27FC236}">
                <a16:creationId xmlns:a16="http://schemas.microsoft.com/office/drawing/2014/main" id="{280291E5-755A-44ED-9EF6-79F14F848175}"/>
              </a:ext>
            </a:extLst>
          </p:cNvPr>
          <p:cNvSpPr txBox="1"/>
          <p:nvPr/>
        </p:nvSpPr>
        <p:spPr>
          <a:xfrm>
            <a:off x="-136750" y="3250108"/>
            <a:ext cx="1566835" cy="400110"/>
          </a:xfrm>
          <a:prstGeom prst="rect">
            <a:avLst/>
          </a:prstGeom>
          <a:noFill/>
        </p:spPr>
        <p:txBody>
          <a:bodyPr wrap="square">
            <a:spAutoFit/>
          </a:bodyPr>
          <a:lstStyle/>
          <a:p>
            <a:pPr algn="ctr"/>
            <a:r>
              <a:rPr lang="en-US" altLang="zh-CN" sz="2000" dirty="0">
                <a:solidFill>
                  <a:srgbClr val="333333"/>
                </a:solidFill>
                <a:latin typeface="Arial" panose="020B0604020202020204" pitchFamily="34" charset="0"/>
              </a:rPr>
              <a:t>D</a:t>
            </a:r>
            <a:r>
              <a:rPr lang="en-US" altLang="zh-CN" sz="2000" b="0" i="0" dirty="0">
                <a:solidFill>
                  <a:srgbClr val="333333"/>
                </a:solidFill>
                <a:effectLst/>
                <a:latin typeface="Arial" panose="020B0604020202020204" pitchFamily="34" charset="0"/>
              </a:rPr>
              <a:t>. </a:t>
            </a:r>
            <a:r>
              <a:rPr lang="zh-CN" altLang="en-US" sz="2000" dirty="0">
                <a:solidFill>
                  <a:srgbClr val="333333"/>
                </a:solidFill>
                <a:latin typeface="Arial" panose="020B0604020202020204" pitchFamily="34" charset="0"/>
              </a:rPr>
              <a:t>日光</a:t>
            </a:r>
            <a:endParaRPr lang="zh-CN" altLang="en-US" sz="2000" dirty="0"/>
          </a:p>
        </p:txBody>
      </p:sp>
      <p:sp>
        <p:nvSpPr>
          <p:cNvPr id="2" name="日期占位符 1">
            <a:extLst>
              <a:ext uri="{FF2B5EF4-FFF2-40B4-BE49-F238E27FC236}">
                <a16:creationId xmlns:a16="http://schemas.microsoft.com/office/drawing/2014/main" id="{BA6D14CC-1226-43D7-86F7-038C7C874841}"/>
              </a:ext>
            </a:extLst>
          </p:cNvPr>
          <p:cNvSpPr>
            <a:spLocks noGrp="1"/>
          </p:cNvSpPr>
          <p:nvPr>
            <p:ph type="dt" sz="half" idx="4294967295"/>
          </p:nvPr>
        </p:nvSpPr>
        <p:spPr>
          <a:xfrm>
            <a:off x="7328098" y="6416675"/>
            <a:ext cx="1587302" cy="365125"/>
          </a:xfrm>
          <a:prstGeom prst="rect">
            <a:avLst/>
          </a:prstGeom>
        </p:spPr>
        <p:txBody>
          <a:bodyPr/>
          <a:lstStyle/>
          <a:p>
            <a:fld id="{C1A0853D-A3C4-49A5-896F-3FED5B951690}" type="datetime5">
              <a:rPr lang="zh-CN" altLang="en-US" smtClean="0"/>
              <a:t>2025/3/3</a:t>
            </a:fld>
            <a:endParaRPr lang="en-US" dirty="0"/>
          </a:p>
        </p:txBody>
      </p:sp>
    </p:spTree>
    <p:extLst>
      <p:ext uri="{BB962C8B-B14F-4D97-AF65-F5344CB8AC3E}">
        <p14:creationId xmlns:p14="http://schemas.microsoft.com/office/powerpoint/2010/main" val="3542580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2A3A031-3463-4AB0-B61E-4E5D7039E889}"/>
              </a:ext>
            </a:extLst>
          </p:cNvPr>
          <p:cNvSpPr>
            <a:spLocks noGrp="1"/>
          </p:cNvSpPr>
          <p:nvPr>
            <p:ph type="dt" sz="half" idx="4294967295"/>
          </p:nvPr>
        </p:nvSpPr>
        <p:spPr>
          <a:xfrm>
            <a:off x="7328098" y="6416675"/>
            <a:ext cx="1587302" cy="365125"/>
          </a:xfrm>
          <a:prstGeom prst="rect">
            <a:avLst/>
          </a:prstGeom>
        </p:spPr>
        <p:txBody>
          <a:bodyPr/>
          <a:lstStyle/>
          <a:p>
            <a:fld id="{D8D40233-7B51-4678-B732-F59E8C43AD26}" type="datetime5">
              <a:rPr lang="zh-CN" altLang="en-US" smtClean="0"/>
              <a:t>2025/3/3</a:t>
            </a:fld>
            <a:endParaRPr lang="en-US" dirty="0"/>
          </a:p>
        </p:txBody>
      </p:sp>
      <p:sp>
        <p:nvSpPr>
          <p:cNvPr id="5" name="灯片编号占位符 4">
            <a:extLst>
              <a:ext uri="{FF2B5EF4-FFF2-40B4-BE49-F238E27FC236}">
                <a16:creationId xmlns:a16="http://schemas.microsoft.com/office/drawing/2014/main" id="{B76CEF63-F654-443C-9DBA-58D21185F5CC}"/>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76</a:t>
            </a:fld>
            <a:endParaRPr lang="en-US" dirty="0"/>
          </a:p>
        </p:txBody>
      </p:sp>
      <p:pic>
        <p:nvPicPr>
          <p:cNvPr id="6" name="Picture 2">
            <a:extLst>
              <a:ext uri="{FF2B5EF4-FFF2-40B4-BE49-F238E27FC236}">
                <a16:creationId xmlns:a16="http://schemas.microsoft.com/office/drawing/2014/main" id="{B54BD06E-0474-4B85-B582-6C4B19EE7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21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a:extLst>
              <a:ext uri="{FF2B5EF4-FFF2-40B4-BE49-F238E27FC236}">
                <a16:creationId xmlns:a16="http://schemas.microsoft.com/office/drawing/2014/main" id="{9E2C668A-2918-402E-86D5-8835853F7C3C}"/>
              </a:ext>
            </a:extLst>
          </p:cNvPr>
          <p:cNvSpPr txBox="1">
            <a:spLocks noChangeArrowheads="1"/>
          </p:cNvSpPr>
          <p:nvPr/>
        </p:nvSpPr>
        <p:spPr bwMode="auto">
          <a:xfrm>
            <a:off x="2730500" y="182563"/>
            <a:ext cx="414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r>
              <a:rPr lang="en-US" altLang="zh-CN" sz="3200" b="1">
                <a:solidFill>
                  <a:srgbClr val="3366FF"/>
                </a:solidFill>
                <a:latin typeface="Helvetica" panose="020B0604020202020204" pitchFamily="34" charset="0"/>
                <a:ea typeface="宋体" panose="02010600030101010101" pitchFamily="2" charset="-122"/>
              </a:rPr>
              <a:t>The Physics of Light</a:t>
            </a:r>
          </a:p>
        </p:txBody>
      </p:sp>
      <p:sp>
        <p:nvSpPr>
          <p:cNvPr id="8" name="Text Box 4">
            <a:extLst>
              <a:ext uri="{FF2B5EF4-FFF2-40B4-BE49-F238E27FC236}">
                <a16:creationId xmlns:a16="http://schemas.microsoft.com/office/drawing/2014/main" id="{24B1841E-1529-4688-8ED3-3A654881306B}"/>
              </a:ext>
            </a:extLst>
          </p:cNvPr>
          <p:cNvSpPr txBox="1">
            <a:spLocks noChangeArrowheads="1"/>
          </p:cNvSpPr>
          <p:nvPr/>
        </p:nvSpPr>
        <p:spPr bwMode="auto">
          <a:xfrm>
            <a:off x="1309688" y="762000"/>
            <a:ext cx="745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dirty="0">
                <a:solidFill>
                  <a:srgbClr val="C00000"/>
                </a:solidFill>
                <a:highlight>
                  <a:srgbClr val="FFFF00"/>
                </a:highlight>
                <a:latin typeface="Helvetica" panose="020B0604020202020204" pitchFamily="34" charset="0"/>
                <a:ea typeface="宋体" panose="02010600030101010101" pitchFamily="2" charset="-122"/>
              </a:rPr>
              <a:t>Some examples of the </a:t>
            </a:r>
            <a:r>
              <a:rPr lang="en-US" altLang="zh-CN" sz="2400" u="sng" dirty="0">
                <a:solidFill>
                  <a:srgbClr val="C00000"/>
                </a:solidFill>
                <a:highlight>
                  <a:srgbClr val="FFFF00"/>
                </a:highlight>
                <a:latin typeface="Helvetica" panose="020B0604020202020204" pitchFamily="34" charset="0"/>
                <a:ea typeface="宋体" panose="02010600030101010101" pitchFamily="2" charset="-122"/>
              </a:rPr>
              <a:t>reflectance</a:t>
            </a:r>
            <a:r>
              <a:rPr lang="en-US" altLang="zh-CN" sz="2400" dirty="0">
                <a:solidFill>
                  <a:srgbClr val="C00000"/>
                </a:solidFill>
                <a:highlight>
                  <a:srgbClr val="FFFF00"/>
                </a:highlight>
                <a:latin typeface="Helvetica" panose="020B0604020202020204" pitchFamily="34" charset="0"/>
                <a:ea typeface="宋体" panose="02010600030101010101" pitchFamily="2" charset="-122"/>
              </a:rPr>
              <a:t> spectra of </a:t>
            </a:r>
            <a:r>
              <a:rPr lang="en-US" altLang="zh-CN" sz="2400" u="sng" dirty="0">
                <a:solidFill>
                  <a:srgbClr val="C00000"/>
                </a:solidFill>
                <a:highlight>
                  <a:srgbClr val="FFFF00"/>
                </a:highlight>
                <a:latin typeface="Helvetica" panose="020B0604020202020204" pitchFamily="34" charset="0"/>
                <a:ea typeface="宋体" panose="02010600030101010101" pitchFamily="2" charset="-122"/>
              </a:rPr>
              <a:t>surfaces</a:t>
            </a:r>
            <a:endParaRPr lang="en-US" altLang="zh-CN" sz="2400" dirty="0">
              <a:solidFill>
                <a:srgbClr val="C00000"/>
              </a:solidFill>
              <a:highlight>
                <a:srgbClr val="FFFF00"/>
              </a:highlight>
              <a:latin typeface="Helvetica" panose="020B0604020202020204" pitchFamily="34" charset="0"/>
              <a:ea typeface="宋体" panose="02010600030101010101" pitchFamily="2" charset="-122"/>
            </a:endParaRPr>
          </a:p>
        </p:txBody>
      </p:sp>
      <p:sp>
        <p:nvSpPr>
          <p:cNvPr id="9" name="Text Box 5">
            <a:extLst>
              <a:ext uri="{FF2B5EF4-FFF2-40B4-BE49-F238E27FC236}">
                <a16:creationId xmlns:a16="http://schemas.microsoft.com/office/drawing/2014/main" id="{FB19A092-1DF7-431F-909C-DB4AA82CD7F1}"/>
              </a:ext>
            </a:extLst>
          </p:cNvPr>
          <p:cNvSpPr txBox="1">
            <a:spLocks noChangeArrowheads="1"/>
          </p:cNvSpPr>
          <p:nvPr/>
        </p:nvSpPr>
        <p:spPr bwMode="auto">
          <a:xfrm>
            <a:off x="3810000" y="5638800"/>
            <a:ext cx="2506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dirty="0">
                <a:latin typeface="Helvetica" panose="020B0604020202020204" pitchFamily="34" charset="0"/>
                <a:ea typeface="宋体" panose="02010600030101010101" pitchFamily="2" charset="-122"/>
              </a:rPr>
              <a:t>Wavelength (nm)</a:t>
            </a:r>
          </a:p>
        </p:txBody>
      </p:sp>
      <p:sp>
        <p:nvSpPr>
          <p:cNvPr id="10" name="Text Box 6">
            <a:extLst>
              <a:ext uri="{FF2B5EF4-FFF2-40B4-BE49-F238E27FC236}">
                <a16:creationId xmlns:a16="http://schemas.microsoft.com/office/drawing/2014/main" id="{3BC6C0D7-2FA0-415F-ABC8-FE45DA1A47B5}"/>
              </a:ext>
            </a:extLst>
          </p:cNvPr>
          <p:cNvSpPr txBox="1">
            <a:spLocks noChangeArrowheads="1"/>
          </p:cNvSpPr>
          <p:nvPr/>
        </p:nvSpPr>
        <p:spPr bwMode="auto">
          <a:xfrm rot="16200000">
            <a:off x="-144463" y="3917950"/>
            <a:ext cx="2574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FFFFFF"/>
                </a:solidFill>
                <a:latin typeface="Helvetica" panose="020B0604020202020204" pitchFamily="34" charset="0"/>
                <a:ea typeface="宋体" panose="02010600030101010101" pitchFamily="2" charset="-122"/>
              </a:rPr>
              <a:t>% Light Reflected</a:t>
            </a:r>
          </a:p>
        </p:txBody>
      </p:sp>
      <p:grpSp>
        <p:nvGrpSpPr>
          <p:cNvPr id="11" name="Group 7">
            <a:extLst>
              <a:ext uri="{FF2B5EF4-FFF2-40B4-BE49-F238E27FC236}">
                <a16:creationId xmlns:a16="http://schemas.microsoft.com/office/drawing/2014/main" id="{23D90987-4537-4665-9DB3-66CF9ACDB588}"/>
              </a:ext>
            </a:extLst>
          </p:cNvPr>
          <p:cNvGrpSpPr>
            <a:grpSpLocks/>
          </p:cNvGrpSpPr>
          <p:nvPr/>
        </p:nvGrpSpPr>
        <p:grpSpPr bwMode="auto">
          <a:xfrm>
            <a:off x="1295400" y="2768600"/>
            <a:ext cx="2044700" cy="3046412"/>
            <a:chOff x="816" y="2057"/>
            <a:chExt cx="1288" cy="1919"/>
          </a:xfrm>
        </p:grpSpPr>
        <p:pic>
          <p:nvPicPr>
            <p:cNvPr id="12" name="Picture 8">
              <a:extLst>
                <a:ext uri="{FF2B5EF4-FFF2-40B4-BE49-F238E27FC236}">
                  <a16:creationId xmlns:a16="http://schemas.microsoft.com/office/drawing/2014/main" id="{B8CF110F-CBE3-44B0-A4FE-B2F02ABC2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 y="2057"/>
              <a:ext cx="1033" cy="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9">
              <a:extLst>
                <a:ext uri="{FF2B5EF4-FFF2-40B4-BE49-F238E27FC236}">
                  <a16:creationId xmlns:a16="http://schemas.microsoft.com/office/drawing/2014/main" id="{10B920B8-AB79-4EF3-BCC8-83AEC229C4AF}"/>
                </a:ext>
              </a:extLst>
            </p:cNvPr>
            <p:cNvSpPr>
              <a:spLocks noChangeArrowheads="1"/>
            </p:cNvSpPr>
            <p:nvPr/>
          </p:nvSpPr>
          <p:spPr bwMode="auto">
            <a:xfrm>
              <a:off x="908" y="2058"/>
              <a:ext cx="1045" cy="161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2400">
                <a:solidFill>
                  <a:srgbClr val="000000"/>
                </a:solidFill>
                <a:latin typeface="Arial" panose="020B0604020202020204" pitchFamily="34" charset="0"/>
              </a:endParaRPr>
            </a:p>
          </p:txBody>
        </p:sp>
        <p:sp>
          <p:nvSpPr>
            <p:cNvPr id="14" name="Text Box 10">
              <a:extLst>
                <a:ext uri="{FF2B5EF4-FFF2-40B4-BE49-F238E27FC236}">
                  <a16:creationId xmlns:a16="http://schemas.microsoft.com/office/drawing/2014/main" id="{610D3105-3F2A-4790-8D30-47768D7FB63F}"/>
                </a:ext>
              </a:extLst>
            </p:cNvPr>
            <p:cNvSpPr txBox="1">
              <a:spLocks noChangeArrowheads="1"/>
            </p:cNvSpPr>
            <p:nvPr/>
          </p:nvSpPr>
          <p:spPr bwMode="auto">
            <a:xfrm>
              <a:off x="1008" y="2160"/>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FF0000"/>
                  </a:solidFill>
                  <a:latin typeface="Helvetica" panose="020B0604020202020204" pitchFamily="34" charset="0"/>
                  <a:ea typeface="宋体" panose="02010600030101010101" pitchFamily="2" charset="-122"/>
                </a:rPr>
                <a:t>Red</a:t>
              </a:r>
            </a:p>
          </p:txBody>
        </p:sp>
        <p:sp>
          <p:nvSpPr>
            <p:cNvPr id="15" name="Text Box 11">
              <a:extLst>
                <a:ext uri="{FF2B5EF4-FFF2-40B4-BE49-F238E27FC236}">
                  <a16:creationId xmlns:a16="http://schemas.microsoft.com/office/drawing/2014/main" id="{617ACF9D-226A-47A5-AAA2-1E081E9CDEEC}"/>
                </a:ext>
              </a:extLst>
            </p:cNvPr>
            <p:cNvSpPr txBox="1">
              <a:spLocks noChangeArrowheads="1"/>
            </p:cNvSpPr>
            <p:nvPr/>
          </p:nvSpPr>
          <p:spPr bwMode="auto">
            <a:xfrm>
              <a:off x="816"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FFFFFF"/>
                  </a:solidFill>
                  <a:latin typeface="Helvetica" panose="020B0604020202020204" pitchFamily="34" charset="0"/>
                  <a:ea typeface="宋体" panose="02010600030101010101" pitchFamily="2" charset="-122"/>
                </a:rPr>
                <a:t>400          700</a:t>
              </a:r>
            </a:p>
          </p:txBody>
        </p:sp>
      </p:grpSp>
      <p:grpSp>
        <p:nvGrpSpPr>
          <p:cNvPr id="16" name="Group 12">
            <a:extLst>
              <a:ext uri="{FF2B5EF4-FFF2-40B4-BE49-F238E27FC236}">
                <a16:creationId xmlns:a16="http://schemas.microsoft.com/office/drawing/2014/main" id="{A4D97B35-34AB-4D49-B56E-058D6D2F4843}"/>
              </a:ext>
            </a:extLst>
          </p:cNvPr>
          <p:cNvGrpSpPr>
            <a:grpSpLocks/>
          </p:cNvGrpSpPr>
          <p:nvPr/>
        </p:nvGrpSpPr>
        <p:grpSpPr bwMode="auto">
          <a:xfrm>
            <a:off x="3252788" y="2768600"/>
            <a:ext cx="2044700" cy="3046412"/>
            <a:chOff x="2049" y="2057"/>
            <a:chExt cx="1288" cy="1919"/>
          </a:xfrm>
        </p:grpSpPr>
        <p:pic>
          <p:nvPicPr>
            <p:cNvPr id="17" name="Picture 13">
              <a:extLst>
                <a:ext uri="{FF2B5EF4-FFF2-40B4-BE49-F238E27FC236}">
                  <a16:creationId xmlns:a16="http://schemas.microsoft.com/office/drawing/2014/main" id="{47B0AF37-2715-4976-872A-FFDCDC3556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 y="2057"/>
              <a:ext cx="1042"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4">
              <a:extLst>
                <a:ext uri="{FF2B5EF4-FFF2-40B4-BE49-F238E27FC236}">
                  <a16:creationId xmlns:a16="http://schemas.microsoft.com/office/drawing/2014/main" id="{7EADF95A-5B17-46D2-912A-453D1C41CC3F}"/>
                </a:ext>
              </a:extLst>
            </p:cNvPr>
            <p:cNvSpPr>
              <a:spLocks noChangeArrowheads="1"/>
            </p:cNvSpPr>
            <p:nvPr/>
          </p:nvSpPr>
          <p:spPr bwMode="auto">
            <a:xfrm>
              <a:off x="2129" y="2057"/>
              <a:ext cx="1046" cy="163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2400">
                <a:solidFill>
                  <a:srgbClr val="000000"/>
                </a:solidFill>
                <a:latin typeface="Arial" panose="020B0604020202020204" pitchFamily="34" charset="0"/>
              </a:endParaRPr>
            </a:p>
          </p:txBody>
        </p:sp>
        <p:sp>
          <p:nvSpPr>
            <p:cNvPr id="19" name="Text Box 15">
              <a:extLst>
                <a:ext uri="{FF2B5EF4-FFF2-40B4-BE49-F238E27FC236}">
                  <a16:creationId xmlns:a16="http://schemas.microsoft.com/office/drawing/2014/main" id="{B1F96F1A-468A-445C-8ECD-20D20B4AD4DD}"/>
                </a:ext>
              </a:extLst>
            </p:cNvPr>
            <p:cNvSpPr txBox="1">
              <a:spLocks noChangeArrowheads="1"/>
            </p:cNvSpPr>
            <p:nvPr/>
          </p:nvSpPr>
          <p:spPr bwMode="auto">
            <a:xfrm>
              <a:off x="2112" y="2112"/>
              <a:ext cx="6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FFFF00"/>
                  </a:solidFill>
                  <a:latin typeface="Helvetica" panose="020B0604020202020204" pitchFamily="34" charset="0"/>
                  <a:ea typeface="宋体" panose="02010600030101010101" pitchFamily="2" charset="-122"/>
                </a:rPr>
                <a:t>Yellow</a:t>
              </a:r>
            </a:p>
          </p:txBody>
        </p:sp>
        <p:sp>
          <p:nvSpPr>
            <p:cNvPr id="20" name="Text Box 16">
              <a:extLst>
                <a:ext uri="{FF2B5EF4-FFF2-40B4-BE49-F238E27FC236}">
                  <a16:creationId xmlns:a16="http://schemas.microsoft.com/office/drawing/2014/main" id="{C3E6C307-442F-463F-87AC-BEA0C0495D5B}"/>
                </a:ext>
              </a:extLst>
            </p:cNvPr>
            <p:cNvSpPr txBox="1">
              <a:spLocks noChangeArrowheads="1"/>
            </p:cNvSpPr>
            <p:nvPr/>
          </p:nvSpPr>
          <p:spPr bwMode="auto">
            <a:xfrm>
              <a:off x="2049"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dirty="0">
                  <a:solidFill>
                    <a:srgbClr val="FFFFFF"/>
                  </a:solidFill>
                  <a:latin typeface="Helvetica" panose="020B0604020202020204" pitchFamily="34" charset="0"/>
                  <a:ea typeface="宋体" panose="02010600030101010101" pitchFamily="2" charset="-122"/>
                </a:rPr>
                <a:t>400          700</a:t>
              </a:r>
            </a:p>
          </p:txBody>
        </p:sp>
      </p:grpSp>
      <p:grpSp>
        <p:nvGrpSpPr>
          <p:cNvPr id="21" name="Group 17">
            <a:extLst>
              <a:ext uri="{FF2B5EF4-FFF2-40B4-BE49-F238E27FC236}">
                <a16:creationId xmlns:a16="http://schemas.microsoft.com/office/drawing/2014/main" id="{21F61A73-2BC8-4684-A75B-CC17F1BCE038}"/>
              </a:ext>
            </a:extLst>
          </p:cNvPr>
          <p:cNvGrpSpPr>
            <a:grpSpLocks/>
          </p:cNvGrpSpPr>
          <p:nvPr/>
        </p:nvGrpSpPr>
        <p:grpSpPr bwMode="auto">
          <a:xfrm>
            <a:off x="5208588" y="2768600"/>
            <a:ext cx="2044700" cy="3046412"/>
            <a:chOff x="3281" y="2057"/>
            <a:chExt cx="1288" cy="1919"/>
          </a:xfrm>
        </p:grpSpPr>
        <p:pic>
          <p:nvPicPr>
            <p:cNvPr id="22" name="Picture 18">
              <a:extLst>
                <a:ext uri="{FF2B5EF4-FFF2-40B4-BE49-F238E27FC236}">
                  <a16:creationId xmlns:a16="http://schemas.microsoft.com/office/drawing/2014/main" id="{29D20EAE-093F-4B85-B87C-71F4716F2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6" y="2057"/>
              <a:ext cx="1040"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9">
              <a:extLst>
                <a:ext uri="{FF2B5EF4-FFF2-40B4-BE49-F238E27FC236}">
                  <a16:creationId xmlns:a16="http://schemas.microsoft.com/office/drawing/2014/main" id="{00CE138E-DF9D-4A64-885B-3FE6D45B6A74}"/>
                </a:ext>
              </a:extLst>
            </p:cNvPr>
            <p:cNvSpPr>
              <a:spLocks noChangeArrowheads="1"/>
            </p:cNvSpPr>
            <p:nvPr/>
          </p:nvSpPr>
          <p:spPr bwMode="auto">
            <a:xfrm>
              <a:off x="3365" y="2062"/>
              <a:ext cx="1045" cy="163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2400">
                <a:solidFill>
                  <a:srgbClr val="000000"/>
                </a:solidFill>
                <a:latin typeface="Arial" panose="020B0604020202020204" pitchFamily="34" charset="0"/>
              </a:endParaRPr>
            </a:p>
          </p:txBody>
        </p:sp>
        <p:sp>
          <p:nvSpPr>
            <p:cNvPr id="24" name="Text Box 20">
              <a:extLst>
                <a:ext uri="{FF2B5EF4-FFF2-40B4-BE49-F238E27FC236}">
                  <a16:creationId xmlns:a16="http://schemas.microsoft.com/office/drawing/2014/main" id="{2904F0B9-879F-4CBD-9457-9E6E7D7AF2E0}"/>
                </a:ext>
              </a:extLst>
            </p:cNvPr>
            <p:cNvSpPr txBox="1">
              <a:spLocks noChangeArrowheads="1"/>
            </p:cNvSpPr>
            <p:nvPr/>
          </p:nvSpPr>
          <p:spPr bwMode="auto">
            <a:xfrm>
              <a:off x="3408" y="2112"/>
              <a:ext cx="5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00FFFF"/>
                  </a:solidFill>
                  <a:latin typeface="Helvetica" panose="020B0604020202020204" pitchFamily="34" charset="0"/>
                  <a:ea typeface="宋体" panose="02010600030101010101" pitchFamily="2" charset="-122"/>
                </a:rPr>
                <a:t>Blue</a:t>
              </a:r>
            </a:p>
          </p:txBody>
        </p:sp>
        <p:sp>
          <p:nvSpPr>
            <p:cNvPr id="25" name="Text Box 21">
              <a:extLst>
                <a:ext uri="{FF2B5EF4-FFF2-40B4-BE49-F238E27FC236}">
                  <a16:creationId xmlns:a16="http://schemas.microsoft.com/office/drawing/2014/main" id="{B60C82C7-E0EF-4058-82F2-CD72C005C3D9}"/>
                </a:ext>
              </a:extLst>
            </p:cNvPr>
            <p:cNvSpPr txBox="1">
              <a:spLocks noChangeArrowheads="1"/>
            </p:cNvSpPr>
            <p:nvPr/>
          </p:nvSpPr>
          <p:spPr bwMode="auto">
            <a:xfrm>
              <a:off x="3281"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FFFFFF"/>
                  </a:solidFill>
                  <a:latin typeface="Helvetica" panose="020B0604020202020204" pitchFamily="34" charset="0"/>
                  <a:ea typeface="宋体" panose="02010600030101010101" pitchFamily="2" charset="-122"/>
                </a:rPr>
                <a:t>400          700</a:t>
              </a:r>
            </a:p>
          </p:txBody>
        </p:sp>
      </p:grpSp>
      <p:grpSp>
        <p:nvGrpSpPr>
          <p:cNvPr id="26" name="Group 22">
            <a:extLst>
              <a:ext uri="{FF2B5EF4-FFF2-40B4-BE49-F238E27FC236}">
                <a16:creationId xmlns:a16="http://schemas.microsoft.com/office/drawing/2014/main" id="{2A39CFA7-568B-4559-B7DC-063589521825}"/>
              </a:ext>
            </a:extLst>
          </p:cNvPr>
          <p:cNvGrpSpPr>
            <a:grpSpLocks/>
          </p:cNvGrpSpPr>
          <p:nvPr/>
        </p:nvGrpSpPr>
        <p:grpSpPr bwMode="auto">
          <a:xfrm>
            <a:off x="7165975" y="2767012"/>
            <a:ext cx="2044700" cy="3048000"/>
            <a:chOff x="4514" y="2056"/>
            <a:chExt cx="1288" cy="1920"/>
          </a:xfrm>
        </p:grpSpPr>
        <p:pic>
          <p:nvPicPr>
            <p:cNvPr id="27" name="Picture 23">
              <a:extLst>
                <a:ext uri="{FF2B5EF4-FFF2-40B4-BE49-F238E27FC236}">
                  <a16:creationId xmlns:a16="http://schemas.microsoft.com/office/drawing/2014/main" id="{C993DF14-0587-471D-ABA6-6F4CB5A91F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 y="2057"/>
              <a:ext cx="1034" cy="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24">
              <a:extLst>
                <a:ext uri="{FF2B5EF4-FFF2-40B4-BE49-F238E27FC236}">
                  <a16:creationId xmlns:a16="http://schemas.microsoft.com/office/drawing/2014/main" id="{FD579CB0-915B-4E14-B55E-6E4E1EA0CBB5}"/>
                </a:ext>
              </a:extLst>
            </p:cNvPr>
            <p:cNvSpPr txBox="1">
              <a:spLocks noChangeArrowheads="1"/>
            </p:cNvSpPr>
            <p:nvPr/>
          </p:nvSpPr>
          <p:spPr bwMode="auto">
            <a:xfrm>
              <a:off x="4656" y="2112"/>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9966FF"/>
                  </a:solidFill>
                  <a:latin typeface="Helvetica" panose="020B0604020202020204" pitchFamily="34" charset="0"/>
                  <a:ea typeface="宋体" panose="02010600030101010101" pitchFamily="2" charset="-122"/>
                </a:rPr>
                <a:t>Purple</a:t>
              </a:r>
            </a:p>
          </p:txBody>
        </p:sp>
        <p:sp>
          <p:nvSpPr>
            <p:cNvPr id="29" name="Text Box 25">
              <a:extLst>
                <a:ext uri="{FF2B5EF4-FFF2-40B4-BE49-F238E27FC236}">
                  <a16:creationId xmlns:a16="http://schemas.microsoft.com/office/drawing/2014/main" id="{901D8F17-BE65-4B2E-86CD-1C42EFA2E8C0}"/>
                </a:ext>
              </a:extLst>
            </p:cNvPr>
            <p:cNvSpPr txBox="1">
              <a:spLocks noChangeArrowheads="1"/>
            </p:cNvSpPr>
            <p:nvPr/>
          </p:nvSpPr>
          <p:spPr bwMode="auto">
            <a:xfrm>
              <a:off x="4514"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a:solidFill>
                    <a:srgbClr val="FFFFFF"/>
                  </a:solidFill>
                  <a:latin typeface="Helvetica" panose="020B0604020202020204" pitchFamily="34" charset="0"/>
                  <a:ea typeface="宋体" panose="02010600030101010101" pitchFamily="2" charset="-122"/>
                </a:rPr>
                <a:t>400          700</a:t>
              </a:r>
            </a:p>
          </p:txBody>
        </p:sp>
        <p:sp>
          <p:nvSpPr>
            <p:cNvPr id="30" name="Rectangle 26">
              <a:extLst>
                <a:ext uri="{FF2B5EF4-FFF2-40B4-BE49-F238E27FC236}">
                  <a16:creationId xmlns:a16="http://schemas.microsoft.com/office/drawing/2014/main" id="{A11B26FF-A248-4773-AB4A-862C835320A3}"/>
                </a:ext>
              </a:extLst>
            </p:cNvPr>
            <p:cNvSpPr>
              <a:spLocks noChangeArrowheads="1"/>
            </p:cNvSpPr>
            <p:nvPr/>
          </p:nvSpPr>
          <p:spPr bwMode="auto">
            <a:xfrm>
              <a:off x="4620" y="2056"/>
              <a:ext cx="1045" cy="163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2400">
                <a:solidFill>
                  <a:srgbClr val="000000"/>
                </a:solidFill>
                <a:latin typeface="Arial" panose="020B0604020202020204" pitchFamily="34" charset="0"/>
              </a:endParaRPr>
            </a:p>
          </p:txBody>
        </p:sp>
      </p:grpSp>
      <p:sp>
        <p:nvSpPr>
          <p:cNvPr id="31" name="Rectangle 27">
            <a:extLst>
              <a:ext uri="{FF2B5EF4-FFF2-40B4-BE49-F238E27FC236}">
                <a16:creationId xmlns:a16="http://schemas.microsoft.com/office/drawing/2014/main" id="{066760F6-942B-421A-8240-57606ECF5FC6}"/>
              </a:ext>
            </a:extLst>
          </p:cNvPr>
          <p:cNvSpPr>
            <a:spLocks noChangeArrowheads="1"/>
          </p:cNvSpPr>
          <p:nvPr/>
        </p:nvSpPr>
        <p:spPr bwMode="auto">
          <a:xfrm>
            <a:off x="7331075" y="6616700"/>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1000">
                <a:solidFill>
                  <a:srgbClr val="FFFFFF"/>
                </a:solidFill>
                <a:latin typeface="EngraversGothic BT Regular"/>
                <a:ea typeface="宋体" panose="02010600030101010101" pitchFamily="2" charset="-122"/>
              </a:rPr>
              <a:t>© Stephen E. Palmer, 2002</a:t>
            </a:r>
          </a:p>
        </p:txBody>
      </p:sp>
      <p:grpSp>
        <p:nvGrpSpPr>
          <p:cNvPr id="32" name="Group 28">
            <a:extLst>
              <a:ext uri="{FF2B5EF4-FFF2-40B4-BE49-F238E27FC236}">
                <a16:creationId xmlns:a16="http://schemas.microsoft.com/office/drawing/2014/main" id="{3A330BA1-54B0-47D3-AE83-6B2A0317F0F2}"/>
              </a:ext>
            </a:extLst>
          </p:cNvPr>
          <p:cNvGrpSpPr>
            <a:grpSpLocks/>
          </p:cNvGrpSpPr>
          <p:nvPr/>
        </p:nvGrpSpPr>
        <p:grpSpPr bwMode="auto">
          <a:xfrm>
            <a:off x="1676400" y="1524000"/>
            <a:ext cx="7010400" cy="1068387"/>
            <a:chOff x="1056" y="1273"/>
            <a:chExt cx="4416" cy="673"/>
          </a:xfrm>
        </p:grpSpPr>
        <p:pic>
          <p:nvPicPr>
            <p:cNvPr id="33" name="Picture 29">
              <a:extLst>
                <a:ext uri="{FF2B5EF4-FFF2-40B4-BE49-F238E27FC236}">
                  <a16:creationId xmlns:a16="http://schemas.microsoft.com/office/drawing/2014/main" id="{9A63E9D2-3A2B-454B-BCEA-32276C93D2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 y="1273"/>
              <a:ext cx="768"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
              <a:extLst>
                <a:ext uri="{FF2B5EF4-FFF2-40B4-BE49-F238E27FC236}">
                  <a16:creationId xmlns:a16="http://schemas.microsoft.com/office/drawing/2014/main" id="{2CC2D2F1-2631-4603-8844-8FA85064DF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4" y="1287"/>
              <a:ext cx="768"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1">
              <a:extLst>
                <a:ext uri="{FF2B5EF4-FFF2-40B4-BE49-F238E27FC236}">
                  <a16:creationId xmlns:a16="http://schemas.microsoft.com/office/drawing/2014/main" id="{53D23472-1E0A-4018-AD9A-267E0D639C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2" y="1296"/>
              <a:ext cx="720"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2">
              <a:extLst>
                <a:ext uri="{FF2B5EF4-FFF2-40B4-BE49-F238E27FC236}">
                  <a16:creationId xmlns:a16="http://schemas.microsoft.com/office/drawing/2014/main" id="{A55F0761-6FFF-4BD8-8D7C-9F6815B455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1296"/>
              <a:ext cx="720"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31090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04401275-9353-4CF8-802D-443511100E4F}"/>
              </a:ext>
            </a:extLst>
          </p:cNvPr>
          <p:cNvSpPr>
            <a:spLocks noGrp="1"/>
          </p:cNvSpPr>
          <p:nvPr>
            <p:ph type="title"/>
          </p:nvPr>
        </p:nvSpPr>
        <p:spPr/>
        <p:txBody>
          <a:bodyPr/>
          <a:lstStyle/>
          <a:p>
            <a:r>
              <a:rPr lang="en-US" altLang="zh-CN"/>
              <a:t>Overview of Filtering</a:t>
            </a:r>
          </a:p>
        </p:txBody>
      </p:sp>
      <p:sp>
        <p:nvSpPr>
          <p:cNvPr id="203779" name="Rectangle 3">
            <a:extLst>
              <a:ext uri="{FF2B5EF4-FFF2-40B4-BE49-F238E27FC236}">
                <a16:creationId xmlns:a16="http://schemas.microsoft.com/office/drawing/2014/main" id="{79978A83-257A-470F-876D-D081EE93972B}"/>
              </a:ext>
            </a:extLst>
          </p:cNvPr>
          <p:cNvSpPr>
            <a:spLocks noGrp="1"/>
          </p:cNvSpPr>
          <p:nvPr>
            <p:ph type="body" idx="1"/>
          </p:nvPr>
        </p:nvSpPr>
        <p:spPr/>
        <p:txBody>
          <a:bodyPr/>
          <a:lstStyle/>
          <a:p>
            <a:r>
              <a:rPr lang="en-US" altLang="zh-CN" dirty="0">
                <a:solidFill>
                  <a:srgbClr val="FF0000"/>
                </a:solidFill>
              </a:rPr>
              <a:t>Gaussian filtering</a:t>
            </a:r>
          </a:p>
          <a:p>
            <a:r>
              <a:rPr lang="en-US" altLang="zh-CN" dirty="0"/>
              <a:t>Median filtering</a:t>
            </a:r>
          </a:p>
        </p:txBody>
      </p:sp>
      <p:pic>
        <p:nvPicPr>
          <p:cNvPr id="3" name="图片 2">
            <a:extLst>
              <a:ext uri="{FF2B5EF4-FFF2-40B4-BE49-F238E27FC236}">
                <a16:creationId xmlns:a16="http://schemas.microsoft.com/office/drawing/2014/main" id="{2956D8DC-DBFB-480C-82F2-B0A56A47F766}"/>
              </a:ext>
            </a:extLst>
          </p:cNvPr>
          <p:cNvPicPr>
            <a:picLocks noChangeAspect="1"/>
          </p:cNvPicPr>
          <p:nvPr/>
        </p:nvPicPr>
        <p:blipFill>
          <a:blip r:embed="rId2"/>
          <a:stretch>
            <a:fillRect/>
          </a:stretch>
        </p:blipFill>
        <p:spPr>
          <a:xfrm>
            <a:off x="2035554" y="2743200"/>
            <a:ext cx="5072891" cy="3253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日期占位符 1">
            <a:extLst>
              <a:ext uri="{FF2B5EF4-FFF2-40B4-BE49-F238E27FC236}">
                <a16:creationId xmlns:a16="http://schemas.microsoft.com/office/drawing/2014/main" id="{667120BE-3573-4B87-BC4E-CD56D1FF9D7B}"/>
              </a:ext>
            </a:extLst>
          </p:cNvPr>
          <p:cNvSpPr>
            <a:spLocks noGrp="1"/>
          </p:cNvSpPr>
          <p:nvPr>
            <p:ph type="dt" sz="half" idx="4294967295"/>
          </p:nvPr>
        </p:nvSpPr>
        <p:spPr>
          <a:xfrm>
            <a:off x="7328098" y="6416675"/>
            <a:ext cx="1587302" cy="365125"/>
          </a:xfrm>
          <a:prstGeom prst="rect">
            <a:avLst/>
          </a:prstGeom>
        </p:spPr>
        <p:txBody>
          <a:bodyPr/>
          <a:lstStyle/>
          <a:p>
            <a:fld id="{B427A338-B7D0-4847-80A8-27D59B0879A3}" type="datetime5">
              <a:rPr lang="zh-CN" altLang="en-US" smtClean="0"/>
              <a:t>2025/3/3</a:t>
            </a:fld>
            <a:endParaRPr lang="en-US" dirty="0"/>
          </a:p>
        </p:txBody>
      </p:sp>
      <p:sp>
        <p:nvSpPr>
          <p:cNvPr id="4" name="灯片编号占位符 3">
            <a:extLst>
              <a:ext uri="{FF2B5EF4-FFF2-40B4-BE49-F238E27FC236}">
                <a16:creationId xmlns:a16="http://schemas.microsoft.com/office/drawing/2014/main" id="{0F2490D0-9DD8-4983-8FEC-22FEE6DB195D}"/>
              </a:ext>
            </a:extLst>
          </p:cNvPr>
          <p:cNvSpPr>
            <a:spLocks noGrp="1"/>
          </p:cNvSpPr>
          <p:nvPr>
            <p:ph type="sldNum" sz="quarter" idx="12"/>
          </p:nvPr>
        </p:nvSpPr>
        <p:spPr/>
        <p:txBody>
          <a:bodyPr/>
          <a:lstStyle/>
          <a:p>
            <a:fld id="{CF7DC490-98B8-074B-BB30-37775A2447EF}" type="slidenum">
              <a:rPr lang="en-US" smtClean="0"/>
              <a:pPr/>
              <a:t>77</a:t>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1B18B44A-23F2-453D-B94A-960E87573365}"/>
              </a:ext>
            </a:extLst>
          </p:cNvPr>
          <p:cNvSpPr>
            <a:spLocks noGrp="1" noChangeArrowheads="1"/>
          </p:cNvSpPr>
          <p:nvPr>
            <p:ph type="title"/>
          </p:nvPr>
        </p:nvSpPr>
        <p:spPr>
          <a:xfrm>
            <a:off x="685800" y="228600"/>
            <a:ext cx="7772400" cy="609600"/>
          </a:xfrm>
        </p:spPr>
        <p:txBody>
          <a:bodyPr>
            <a:normAutofit fontScale="90000"/>
          </a:bodyPr>
          <a:lstStyle/>
          <a:p>
            <a:r>
              <a:rPr lang="en-US" altLang="zh-CN">
                <a:ea typeface="宋体" panose="02010600030101010101" pitchFamily="2" charset="-122"/>
              </a:rPr>
              <a:t>Gaussian Kernel</a:t>
            </a:r>
          </a:p>
        </p:txBody>
      </p:sp>
      <p:sp>
        <p:nvSpPr>
          <p:cNvPr id="206851" name="Rectangle 3">
            <a:extLst>
              <a:ext uri="{FF2B5EF4-FFF2-40B4-BE49-F238E27FC236}">
                <a16:creationId xmlns:a16="http://schemas.microsoft.com/office/drawing/2014/main" id="{A07777CA-3F87-4D87-8783-872555F02F6B}"/>
              </a:ext>
            </a:extLst>
          </p:cNvPr>
          <p:cNvSpPr>
            <a:spLocks noGrp="1" noChangeArrowheads="1"/>
          </p:cNvSpPr>
          <p:nvPr>
            <p:ph type="body" idx="1"/>
          </p:nvPr>
        </p:nvSpPr>
        <p:spPr>
          <a:xfrm>
            <a:off x="152400" y="5410200"/>
            <a:ext cx="8839200" cy="1219200"/>
          </a:xfrm>
        </p:spPr>
        <p:txBody>
          <a:bodyPr/>
          <a:lstStyle/>
          <a:p>
            <a:pPr>
              <a:buFontTx/>
              <a:buChar char="•"/>
            </a:pPr>
            <a:r>
              <a:rPr lang="en-US" altLang="zh-CN" sz="2400">
                <a:ea typeface="宋体" panose="02010600030101010101" pitchFamily="2" charset="-122"/>
              </a:rPr>
              <a:t>Constant factor at front makes volume sum to 1 (can be ignored, as we should re-normalize weights to sum to 1 in any case)</a:t>
            </a:r>
            <a:endParaRPr lang="en-US" altLang="zh-CN" sz="2400">
              <a:latin typeface="Courier New" panose="02070309020205020404" pitchFamily="49" charset="0"/>
              <a:ea typeface="宋体" panose="02010600030101010101" pitchFamily="2" charset="-122"/>
            </a:endParaRPr>
          </a:p>
        </p:txBody>
      </p:sp>
      <p:pic>
        <p:nvPicPr>
          <p:cNvPr id="206852" name="Picture 4" descr="realgaussian">
            <a:extLst>
              <a:ext uri="{FF2B5EF4-FFF2-40B4-BE49-F238E27FC236}">
                <a16:creationId xmlns:a16="http://schemas.microsoft.com/office/drawing/2014/main" id="{E2335D46-8A63-45F1-8B62-50E75893A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60" t="15573" b="4480"/>
          <a:stretch>
            <a:fillRect/>
          </a:stretch>
        </p:blipFill>
        <p:spPr bwMode="auto">
          <a:xfrm>
            <a:off x="228600" y="2973388"/>
            <a:ext cx="2943225"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53" name="Picture 5">
            <a:extLst>
              <a:ext uri="{FF2B5EF4-FFF2-40B4-BE49-F238E27FC236}">
                <a16:creationId xmlns:a16="http://schemas.microsoft.com/office/drawing/2014/main" id="{DDA41A1C-C3E1-466E-A8CA-924A89F54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819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54" name="Picture 6" descr="txp_fig">
            <a:extLst>
              <a:ext uri="{FF2B5EF4-FFF2-40B4-BE49-F238E27FC236}">
                <a16:creationId xmlns:a16="http://schemas.microsoft.com/office/drawing/2014/main" id="{3664106A-79FB-4DBB-9572-3351B9BD1816}"/>
              </a:ext>
            </a:extLst>
          </p:cNvPr>
          <p:cNvPicPr>
            <a:picLocks noChangeAspect="1" noChangeArrowheads="1"/>
          </p:cNvPicPr>
          <p:nvPr>
            <p:custDataLst>
              <p:tags r:id="rId1"/>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0800" y="1311275"/>
            <a:ext cx="41148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5" name="Text Box 7">
            <a:extLst>
              <a:ext uri="{FF2B5EF4-FFF2-40B4-BE49-F238E27FC236}">
                <a16:creationId xmlns:a16="http://schemas.microsoft.com/office/drawing/2014/main" id="{322B3238-9D6C-4BFF-BE4A-2795A985545F}"/>
              </a:ext>
            </a:extLst>
          </p:cNvPr>
          <p:cNvSpPr txBox="1">
            <a:spLocks noChangeArrowheads="1"/>
          </p:cNvSpPr>
          <p:nvPr/>
        </p:nvSpPr>
        <p:spPr bwMode="auto">
          <a:xfrm>
            <a:off x="5437188" y="3105150"/>
            <a:ext cx="347821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1600">
                <a:solidFill>
                  <a:srgbClr val="000000"/>
                </a:solidFill>
                <a:latin typeface="Tahoma" panose="020B0604030504040204" pitchFamily="34" charset="0"/>
                <a:ea typeface="宋体" panose="02010600030101010101" pitchFamily="2" charset="-122"/>
              </a:rPr>
              <a:t>0.003   0.013   0.022   0.013   0.003</a:t>
            </a:r>
          </a:p>
          <a:p>
            <a:r>
              <a:rPr lang="en-US" altLang="zh-CN" sz="1600">
                <a:solidFill>
                  <a:srgbClr val="000000"/>
                </a:solidFill>
                <a:latin typeface="Tahoma" panose="020B0604030504040204" pitchFamily="34" charset="0"/>
                <a:ea typeface="宋体" panose="02010600030101010101" pitchFamily="2" charset="-122"/>
              </a:rPr>
              <a:t>0.013   0.059   0.097   0.059   0.013</a:t>
            </a:r>
          </a:p>
          <a:p>
            <a:r>
              <a:rPr lang="en-US" altLang="zh-CN" sz="1600">
                <a:solidFill>
                  <a:srgbClr val="000000"/>
                </a:solidFill>
                <a:latin typeface="Tahoma" panose="020B0604030504040204" pitchFamily="34" charset="0"/>
                <a:ea typeface="宋体" panose="02010600030101010101" pitchFamily="2" charset="-122"/>
              </a:rPr>
              <a:t>0.022   0.097   0.159   0.097   0.022</a:t>
            </a:r>
          </a:p>
          <a:p>
            <a:r>
              <a:rPr lang="en-US" altLang="zh-CN" sz="1600">
                <a:solidFill>
                  <a:srgbClr val="000000"/>
                </a:solidFill>
                <a:latin typeface="Tahoma" panose="020B0604030504040204" pitchFamily="34" charset="0"/>
                <a:ea typeface="宋体" panose="02010600030101010101" pitchFamily="2" charset="-122"/>
              </a:rPr>
              <a:t>0.013   0.059   0.097   0.059   0.013</a:t>
            </a:r>
          </a:p>
          <a:p>
            <a:r>
              <a:rPr lang="en-US" altLang="zh-CN" sz="1600">
                <a:solidFill>
                  <a:srgbClr val="000000"/>
                </a:solidFill>
                <a:latin typeface="Tahoma" panose="020B0604030504040204" pitchFamily="34" charset="0"/>
                <a:ea typeface="宋体" panose="02010600030101010101" pitchFamily="2" charset="-122"/>
              </a:rPr>
              <a:t>0.003   0.013   0.022   0.013   0.003</a:t>
            </a:r>
          </a:p>
        </p:txBody>
      </p:sp>
      <p:sp>
        <p:nvSpPr>
          <p:cNvPr id="206856" name="Text Box 8">
            <a:extLst>
              <a:ext uri="{FF2B5EF4-FFF2-40B4-BE49-F238E27FC236}">
                <a16:creationId xmlns:a16="http://schemas.microsoft.com/office/drawing/2014/main" id="{E1D68EE4-F7FF-4015-8E55-F7A27C662CD2}"/>
              </a:ext>
            </a:extLst>
          </p:cNvPr>
          <p:cNvSpPr txBox="1">
            <a:spLocks noChangeArrowheads="1"/>
          </p:cNvSpPr>
          <p:nvPr/>
        </p:nvSpPr>
        <p:spPr bwMode="auto">
          <a:xfrm>
            <a:off x="6591300" y="4662488"/>
            <a:ext cx="1404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solidFill>
                  <a:srgbClr val="000000"/>
                </a:solidFill>
                <a:latin typeface="Tahoma" panose="020B0604030504040204" pitchFamily="34" charset="0"/>
                <a:ea typeface="宋体" panose="02010600030101010101" pitchFamily="2" charset="-122"/>
                <a:sym typeface="Symbol" panose="05050102010706020507" pitchFamily="18" charset="2"/>
              </a:rPr>
              <a:t>5 x 5,  = 1</a:t>
            </a:r>
            <a:endParaRPr lang="en-US" altLang="zh-CN">
              <a:solidFill>
                <a:srgbClr val="000000"/>
              </a:solidFill>
              <a:latin typeface="Tahoma" panose="020B0604030504040204" pitchFamily="34" charset="0"/>
              <a:ea typeface="宋体" panose="02010600030101010101" pitchFamily="2" charset="-122"/>
            </a:endParaRPr>
          </a:p>
        </p:txBody>
      </p:sp>
      <p:sp>
        <p:nvSpPr>
          <p:cNvPr id="206857" name="Rectangle 9">
            <a:extLst>
              <a:ext uri="{FF2B5EF4-FFF2-40B4-BE49-F238E27FC236}">
                <a16:creationId xmlns:a16="http://schemas.microsoft.com/office/drawing/2014/main" id="{A5D1E0DC-B12F-46B9-9298-7A82C65AF59B}"/>
              </a:ext>
            </a:extLst>
          </p:cNvPr>
          <p:cNvSpPr>
            <a:spLocks noChangeArrowheads="1"/>
          </p:cNvSpPr>
          <p:nvPr/>
        </p:nvSpPr>
        <p:spPr bwMode="auto">
          <a:xfrm>
            <a:off x="5410200" y="2819400"/>
            <a:ext cx="35052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2400">
              <a:solidFill>
                <a:srgbClr val="000000"/>
              </a:solidFill>
              <a:latin typeface="Arial" panose="020B0604020202020204" pitchFamily="34" charset="0"/>
            </a:endParaRPr>
          </a:p>
        </p:txBody>
      </p:sp>
      <p:sp>
        <p:nvSpPr>
          <p:cNvPr id="206858" name="Text Box 10">
            <a:extLst>
              <a:ext uri="{FF2B5EF4-FFF2-40B4-BE49-F238E27FC236}">
                <a16:creationId xmlns:a16="http://schemas.microsoft.com/office/drawing/2014/main" id="{543D1180-9A2E-402F-99D9-B0651FE27D27}"/>
              </a:ext>
            </a:extLst>
          </p:cNvPr>
          <p:cNvSpPr txBox="1">
            <a:spLocks noChangeArrowheads="1"/>
          </p:cNvSpPr>
          <p:nvPr/>
        </p:nvSpPr>
        <p:spPr bwMode="auto">
          <a:xfrm>
            <a:off x="7010400" y="6397625"/>
            <a:ext cx="209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1400">
                <a:solidFill>
                  <a:srgbClr val="000000"/>
                </a:solidFill>
                <a:latin typeface="Arial" panose="020B0604020202020204" pitchFamily="34" charset="0"/>
                <a:ea typeface="宋体" panose="02010600030101010101" pitchFamily="2" charset="-122"/>
              </a:rPr>
              <a:t>Source: C. Rasmussen</a:t>
            </a:r>
            <a:r>
              <a:rPr lang="en-US" altLang="zh-CN" sz="2400">
                <a:solidFill>
                  <a:srgbClr val="000000"/>
                </a:solidFill>
                <a:latin typeface="Arial" panose="020B0604020202020204" pitchFamily="34" charset="0"/>
                <a:ea typeface="宋体" panose="02010600030101010101" pitchFamily="2" charset="-122"/>
              </a:rPr>
              <a:t> </a:t>
            </a:r>
          </a:p>
        </p:txBody>
      </p:sp>
      <p:sp>
        <p:nvSpPr>
          <p:cNvPr id="2" name="日期占位符 1">
            <a:extLst>
              <a:ext uri="{FF2B5EF4-FFF2-40B4-BE49-F238E27FC236}">
                <a16:creationId xmlns:a16="http://schemas.microsoft.com/office/drawing/2014/main" id="{51EA91EF-6340-46FB-9440-5E558953AD06}"/>
              </a:ext>
            </a:extLst>
          </p:cNvPr>
          <p:cNvSpPr>
            <a:spLocks noGrp="1"/>
          </p:cNvSpPr>
          <p:nvPr>
            <p:ph type="dt" sz="half" idx="4294967295"/>
          </p:nvPr>
        </p:nvSpPr>
        <p:spPr>
          <a:xfrm>
            <a:off x="7328098" y="6416675"/>
            <a:ext cx="1587302" cy="365125"/>
          </a:xfrm>
          <a:prstGeom prst="rect">
            <a:avLst/>
          </a:prstGeom>
        </p:spPr>
        <p:txBody>
          <a:bodyPr/>
          <a:lstStyle/>
          <a:p>
            <a:fld id="{9835F091-DB1B-4739-A574-B7A31EA643C3}" type="datetime5">
              <a:rPr lang="zh-CN" altLang="en-US" smtClean="0"/>
              <a:t>2025/3/3</a:t>
            </a:fld>
            <a:endParaRPr lang="en-US" dirty="0"/>
          </a:p>
        </p:txBody>
      </p:sp>
      <p:sp>
        <p:nvSpPr>
          <p:cNvPr id="3" name="灯片编号占位符 2">
            <a:extLst>
              <a:ext uri="{FF2B5EF4-FFF2-40B4-BE49-F238E27FC236}">
                <a16:creationId xmlns:a16="http://schemas.microsoft.com/office/drawing/2014/main" id="{CDDDDAAF-AB50-4039-92B2-BDC7F6843CE8}"/>
              </a:ext>
            </a:extLst>
          </p:cNvPr>
          <p:cNvSpPr>
            <a:spLocks noGrp="1"/>
          </p:cNvSpPr>
          <p:nvPr>
            <p:ph type="sldNum" sz="quarter" idx="12"/>
          </p:nvPr>
        </p:nvSpPr>
        <p:spPr/>
        <p:txBody>
          <a:bodyPr/>
          <a:lstStyle/>
          <a:p>
            <a:fld id="{CF7DC490-98B8-074B-BB30-37775A2447EF}" type="slidenum">
              <a:rPr lang="en-US" smtClean="0"/>
              <a:pPr/>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08C56A87-4290-4712-B68D-F445A5A7630B}"/>
              </a:ext>
            </a:extLst>
          </p:cNvPr>
          <p:cNvSpPr>
            <a:spLocks noGrp="1" noChangeArrowheads="1"/>
          </p:cNvSpPr>
          <p:nvPr>
            <p:ph type="title"/>
          </p:nvPr>
        </p:nvSpPr>
        <p:spPr/>
        <p:txBody>
          <a:bodyPr/>
          <a:lstStyle/>
          <a:p>
            <a:r>
              <a:rPr lang="en-US" altLang="zh-CN">
                <a:ea typeface="宋体" panose="02010600030101010101" pitchFamily="2" charset="-122"/>
              </a:rPr>
              <a:t>Choosing kernel width</a:t>
            </a:r>
          </a:p>
        </p:txBody>
      </p:sp>
      <p:sp>
        <p:nvSpPr>
          <p:cNvPr id="207875" name="Rectangle 3">
            <a:extLst>
              <a:ext uri="{FF2B5EF4-FFF2-40B4-BE49-F238E27FC236}">
                <a16:creationId xmlns:a16="http://schemas.microsoft.com/office/drawing/2014/main" id="{AD72B19B-58F0-40ED-B599-ED038C08CAD4}"/>
              </a:ext>
            </a:extLst>
          </p:cNvPr>
          <p:cNvSpPr>
            <a:spLocks noGrp="1" noChangeArrowheads="1"/>
          </p:cNvSpPr>
          <p:nvPr>
            <p:ph type="body" idx="1"/>
          </p:nvPr>
        </p:nvSpPr>
        <p:spPr/>
        <p:txBody>
          <a:bodyPr/>
          <a:lstStyle/>
          <a:p>
            <a:pPr>
              <a:buFontTx/>
              <a:buChar char="•"/>
            </a:pPr>
            <a:r>
              <a:rPr lang="en-US" altLang="zh-CN">
                <a:ea typeface="宋体" panose="02010600030101010101" pitchFamily="2" charset="-122"/>
              </a:rPr>
              <a:t>Gaussian filters have infinite support, but discrete filters use finite kernels</a:t>
            </a:r>
          </a:p>
        </p:txBody>
      </p:sp>
      <p:pic>
        <p:nvPicPr>
          <p:cNvPr id="207876" name="Picture 4">
            <a:extLst>
              <a:ext uri="{FF2B5EF4-FFF2-40B4-BE49-F238E27FC236}">
                <a16:creationId xmlns:a16="http://schemas.microsoft.com/office/drawing/2014/main" id="{DE389720-3B5A-46B7-BBF3-CBE97EDD1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90800"/>
            <a:ext cx="7896225" cy="33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77" name="Text Box 7">
            <a:extLst>
              <a:ext uri="{FF2B5EF4-FFF2-40B4-BE49-F238E27FC236}">
                <a16:creationId xmlns:a16="http://schemas.microsoft.com/office/drawing/2014/main" id="{E9942EF3-FAF7-4E18-A326-A18D3D589743}"/>
              </a:ext>
            </a:extLst>
          </p:cNvPr>
          <p:cNvSpPr txBox="1">
            <a:spLocks noChangeArrowheads="1"/>
          </p:cNvSpPr>
          <p:nvPr/>
        </p:nvSpPr>
        <p:spPr bwMode="auto">
          <a:xfrm>
            <a:off x="7315200" y="6553200"/>
            <a:ext cx="1800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1400">
                <a:solidFill>
                  <a:srgbClr val="000000"/>
                </a:solidFill>
                <a:latin typeface="Arial" panose="020B0604020202020204" pitchFamily="34" charset="0"/>
                <a:ea typeface="宋体" panose="02010600030101010101" pitchFamily="2" charset="-122"/>
              </a:rPr>
              <a:t>Source: K. Grauman</a:t>
            </a:r>
          </a:p>
        </p:txBody>
      </p:sp>
      <p:sp>
        <p:nvSpPr>
          <p:cNvPr id="2" name="日期占位符 1">
            <a:extLst>
              <a:ext uri="{FF2B5EF4-FFF2-40B4-BE49-F238E27FC236}">
                <a16:creationId xmlns:a16="http://schemas.microsoft.com/office/drawing/2014/main" id="{3022E316-957C-45CF-A8F3-B23A7E1692F2}"/>
              </a:ext>
            </a:extLst>
          </p:cNvPr>
          <p:cNvSpPr>
            <a:spLocks noGrp="1"/>
          </p:cNvSpPr>
          <p:nvPr>
            <p:ph type="dt" sz="half" idx="4294967295"/>
          </p:nvPr>
        </p:nvSpPr>
        <p:spPr>
          <a:xfrm>
            <a:off x="7328098" y="6416675"/>
            <a:ext cx="1587302" cy="365125"/>
          </a:xfrm>
          <a:prstGeom prst="rect">
            <a:avLst/>
          </a:prstGeom>
        </p:spPr>
        <p:txBody>
          <a:bodyPr/>
          <a:lstStyle/>
          <a:p>
            <a:fld id="{BD42F80F-CA28-4E67-9871-1807209EAEFC}" type="datetime5">
              <a:rPr lang="zh-CN" altLang="en-US" smtClean="0"/>
              <a:t>2025/3/3</a:t>
            </a:fld>
            <a:endParaRPr lang="en-US" dirty="0"/>
          </a:p>
        </p:txBody>
      </p:sp>
      <p:sp>
        <p:nvSpPr>
          <p:cNvPr id="3" name="灯片编号占位符 2">
            <a:extLst>
              <a:ext uri="{FF2B5EF4-FFF2-40B4-BE49-F238E27FC236}">
                <a16:creationId xmlns:a16="http://schemas.microsoft.com/office/drawing/2014/main" id="{2FE7AEEF-A770-4E0C-973A-277D08116F0E}"/>
              </a:ext>
            </a:extLst>
          </p:cNvPr>
          <p:cNvSpPr>
            <a:spLocks noGrp="1"/>
          </p:cNvSpPr>
          <p:nvPr>
            <p:ph type="sldNum" sz="quarter" idx="12"/>
          </p:nvPr>
        </p:nvSpPr>
        <p:spPr/>
        <p:txBody>
          <a:bodyPr/>
          <a:lstStyle/>
          <a:p>
            <a:fld id="{CF7DC490-98B8-074B-BB30-37775A2447EF}" type="slidenum">
              <a:rPr lang="en-US" smtClean="0"/>
              <a:pPr/>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0C5AE-B5F4-4EB8-8542-30EADB236075}"/>
              </a:ext>
            </a:extLst>
          </p:cNvPr>
          <p:cNvSpPr>
            <a:spLocks noGrp="1"/>
          </p:cNvSpPr>
          <p:nvPr>
            <p:ph type="title"/>
          </p:nvPr>
        </p:nvSpPr>
        <p:spPr/>
        <p:txBody>
          <a:bodyPr/>
          <a:lstStyle/>
          <a:p>
            <a:r>
              <a:rPr lang="zh-CN" altLang="en-US" dirty="0"/>
              <a:t>目标检测、识别</a:t>
            </a:r>
          </a:p>
        </p:txBody>
      </p:sp>
      <p:sp>
        <p:nvSpPr>
          <p:cNvPr id="4" name="日期占位符 3">
            <a:extLst>
              <a:ext uri="{FF2B5EF4-FFF2-40B4-BE49-F238E27FC236}">
                <a16:creationId xmlns:a16="http://schemas.microsoft.com/office/drawing/2014/main" id="{E0F25405-0856-4B33-8B5A-7566596A7CE6}"/>
              </a:ext>
            </a:extLst>
          </p:cNvPr>
          <p:cNvSpPr>
            <a:spLocks noGrp="1"/>
          </p:cNvSpPr>
          <p:nvPr>
            <p:ph type="dt" sz="half" idx="4294967295"/>
          </p:nvPr>
        </p:nvSpPr>
        <p:spPr>
          <a:xfrm>
            <a:off x="7328098" y="6416675"/>
            <a:ext cx="1587302" cy="365125"/>
          </a:xfrm>
          <a:prstGeom prst="rect">
            <a:avLst/>
          </a:prstGeom>
        </p:spPr>
        <p:txBody>
          <a:bodyPr/>
          <a:lstStyle/>
          <a:p>
            <a:fld id="{6B2B1386-49DB-4A9F-9979-95EF07DC4DCA}" type="datetime5">
              <a:rPr lang="zh-CN" altLang="en-US" smtClean="0"/>
              <a:t>2025/3/3</a:t>
            </a:fld>
            <a:endParaRPr lang="en-US" dirty="0"/>
          </a:p>
        </p:txBody>
      </p:sp>
      <p:sp>
        <p:nvSpPr>
          <p:cNvPr id="5" name="灯片编号占位符 4">
            <a:extLst>
              <a:ext uri="{FF2B5EF4-FFF2-40B4-BE49-F238E27FC236}">
                <a16:creationId xmlns:a16="http://schemas.microsoft.com/office/drawing/2014/main" id="{C1A7E0B8-F8E1-423A-9E75-AB903D0671B5}"/>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8</a:t>
            </a:fld>
            <a:endParaRPr lang="en-US" dirty="0"/>
          </a:p>
        </p:txBody>
      </p:sp>
      <p:pic>
        <p:nvPicPr>
          <p:cNvPr id="1026" name="Picture 2" descr="驾驶未来：无信号交叉口自动驾驶引领交通革命，让你尽享悠闲出行_手机 ...">
            <a:extLst>
              <a:ext uri="{FF2B5EF4-FFF2-40B4-BE49-F238E27FC236}">
                <a16:creationId xmlns:a16="http://schemas.microsoft.com/office/drawing/2014/main" id="{6C2C0620-8A32-47A1-ABB7-54DAC99881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89"/>
          <a:stretch/>
        </p:blipFill>
        <p:spPr bwMode="auto">
          <a:xfrm>
            <a:off x="368469" y="1600200"/>
            <a:ext cx="8407061"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617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53C70CC3-561A-401E-8D36-17A3C671FF54}"/>
              </a:ext>
            </a:extLst>
          </p:cNvPr>
          <p:cNvSpPr>
            <a:spLocks noGrp="1" noChangeArrowheads="1"/>
          </p:cNvSpPr>
          <p:nvPr>
            <p:ph type="title"/>
          </p:nvPr>
        </p:nvSpPr>
        <p:spPr/>
        <p:txBody>
          <a:bodyPr/>
          <a:lstStyle/>
          <a:p>
            <a:r>
              <a:rPr lang="en-US" altLang="zh-CN">
                <a:ea typeface="宋体" panose="02010600030101010101" pitchFamily="2" charset="-122"/>
              </a:rPr>
              <a:t>Choosing kernel width</a:t>
            </a:r>
          </a:p>
        </p:txBody>
      </p:sp>
      <p:sp>
        <p:nvSpPr>
          <p:cNvPr id="208899" name="Rectangle 3">
            <a:extLst>
              <a:ext uri="{FF2B5EF4-FFF2-40B4-BE49-F238E27FC236}">
                <a16:creationId xmlns:a16="http://schemas.microsoft.com/office/drawing/2014/main" id="{4C79BB54-32E6-474F-A3F4-495F06B8BCAB}"/>
              </a:ext>
            </a:extLst>
          </p:cNvPr>
          <p:cNvSpPr>
            <a:spLocks noGrp="1" noChangeArrowheads="1"/>
          </p:cNvSpPr>
          <p:nvPr>
            <p:ph type="body" idx="1"/>
          </p:nvPr>
        </p:nvSpPr>
        <p:spPr/>
        <p:txBody>
          <a:bodyPr/>
          <a:lstStyle/>
          <a:p>
            <a:pPr>
              <a:buFontTx/>
              <a:buChar char="•"/>
            </a:pPr>
            <a:r>
              <a:rPr lang="en-US" altLang="zh-CN" dirty="0">
                <a:ea typeface="宋体" panose="02010600030101010101" pitchFamily="2" charset="-122"/>
              </a:rPr>
              <a:t>Rule: set filter half-width to about 3 </a:t>
            </a:r>
            <a:r>
              <a:rPr lang="en-US" altLang="zh-CN" i="1" dirty="0">
                <a:ea typeface="宋体" panose="02010600030101010101" pitchFamily="2" charset="-122"/>
              </a:rPr>
              <a:t>σ</a:t>
            </a:r>
            <a:endParaRPr lang="en-US" altLang="zh-CN" dirty="0">
              <a:ea typeface="宋体" panose="02010600030101010101" pitchFamily="2" charset="-122"/>
            </a:endParaRPr>
          </a:p>
          <a:p>
            <a:endParaRPr lang="en-US" altLang="zh-CN" dirty="0">
              <a:ea typeface="宋体" panose="02010600030101010101" pitchFamily="2" charset="-122"/>
            </a:endParaRPr>
          </a:p>
        </p:txBody>
      </p:sp>
      <p:pic>
        <p:nvPicPr>
          <p:cNvPr id="208900" name="Picture 4">
            <a:extLst>
              <a:ext uri="{FF2B5EF4-FFF2-40B4-BE49-F238E27FC236}">
                <a16:creationId xmlns:a16="http://schemas.microsoft.com/office/drawing/2014/main" id="{41FA25C7-7E61-41EE-97CA-23712816E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052634"/>
            <a:ext cx="4419600" cy="3814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F8D52C0F-74A3-4A19-ADA5-55D364522A6A}"/>
              </a:ext>
            </a:extLst>
          </p:cNvPr>
          <p:cNvPicPr>
            <a:picLocks noChangeAspect="1"/>
          </p:cNvPicPr>
          <p:nvPr/>
        </p:nvPicPr>
        <p:blipFill>
          <a:blip r:embed="rId4"/>
          <a:stretch>
            <a:fillRect/>
          </a:stretch>
        </p:blipFill>
        <p:spPr>
          <a:xfrm>
            <a:off x="533400" y="5910372"/>
            <a:ext cx="8060290" cy="947628"/>
          </a:xfrm>
          <a:prstGeom prst="rect">
            <a:avLst/>
          </a:prstGeom>
        </p:spPr>
      </p:pic>
      <p:sp>
        <p:nvSpPr>
          <p:cNvPr id="2" name="日期占位符 1">
            <a:extLst>
              <a:ext uri="{FF2B5EF4-FFF2-40B4-BE49-F238E27FC236}">
                <a16:creationId xmlns:a16="http://schemas.microsoft.com/office/drawing/2014/main" id="{5509F645-41C3-4F6E-942E-A2E3366A6F69}"/>
              </a:ext>
            </a:extLst>
          </p:cNvPr>
          <p:cNvSpPr>
            <a:spLocks noGrp="1"/>
          </p:cNvSpPr>
          <p:nvPr>
            <p:ph type="dt" sz="half" idx="4294967295"/>
          </p:nvPr>
        </p:nvSpPr>
        <p:spPr>
          <a:xfrm>
            <a:off x="7328098" y="6416675"/>
            <a:ext cx="1587302" cy="365125"/>
          </a:xfrm>
          <a:prstGeom prst="rect">
            <a:avLst/>
          </a:prstGeom>
        </p:spPr>
        <p:txBody>
          <a:bodyPr/>
          <a:lstStyle/>
          <a:p>
            <a:fld id="{C0C87131-458D-4D99-8DF3-1D7799941CF2}" type="datetime5">
              <a:rPr lang="zh-CN" altLang="en-US" smtClean="0"/>
              <a:t>2025/3/3</a:t>
            </a:fld>
            <a:endParaRPr lang="en-US" dirty="0"/>
          </a:p>
        </p:txBody>
      </p:sp>
      <p:sp>
        <p:nvSpPr>
          <p:cNvPr id="4" name="灯片编号占位符 3">
            <a:extLst>
              <a:ext uri="{FF2B5EF4-FFF2-40B4-BE49-F238E27FC236}">
                <a16:creationId xmlns:a16="http://schemas.microsoft.com/office/drawing/2014/main" id="{E04F0CB2-EA95-48F4-AD2B-009D511FD8A6}"/>
              </a:ext>
            </a:extLst>
          </p:cNvPr>
          <p:cNvSpPr>
            <a:spLocks noGrp="1"/>
          </p:cNvSpPr>
          <p:nvPr>
            <p:ph type="sldNum" sz="quarter" idx="12"/>
          </p:nvPr>
        </p:nvSpPr>
        <p:spPr/>
        <p:txBody>
          <a:bodyPr/>
          <a:lstStyle/>
          <a:p>
            <a:fld id="{CF7DC490-98B8-074B-BB30-37775A2447EF}" type="slidenum">
              <a:rPr lang="en-US" smtClean="0"/>
              <a:pPr/>
              <a:t>80</a:t>
            </a:fld>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3">
            <a:extLst>
              <a:ext uri="{FF2B5EF4-FFF2-40B4-BE49-F238E27FC236}">
                <a16:creationId xmlns:a16="http://schemas.microsoft.com/office/drawing/2014/main" id="{33249E2F-D744-48F9-85C2-63165CB39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3" name="Picture 4">
            <a:extLst>
              <a:ext uri="{FF2B5EF4-FFF2-40B4-BE49-F238E27FC236}">
                <a16:creationId xmlns:a16="http://schemas.microsoft.com/office/drawing/2014/main" id="{6F545D72-A7E4-4901-B7B1-720831190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9050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24" name="Picture 5">
            <a:extLst>
              <a:ext uri="{FF2B5EF4-FFF2-40B4-BE49-F238E27FC236}">
                <a16:creationId xmlns:a16="http://schemas.microsoft.com/office/drawing/2014/main" id="{8C33250D-38A4-4AFF-96D3-24C7FAA92B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143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6" name="Rectangle 8">
            <a:extLst>
              <a:ext uri="{FF2B5EF4-FFF2-40B4-BE49-F238E27FC236}">
                <a16:creationId xmlns:a16="http://schemas.microsoft.com/office/drawing/2014/main" id="{C3F76CE5-B3AE-4354-AF27-A7DC17BE2D92}"/>
              </a:ext>
            </a:extLst>
          </p:cNvPr>
          <p:cNvSpPr>
            <a:spLocks noGrp="1" noChangeArrowheads="1"/>
          </p:cNvSpPr>
          <p:nvPr>
            <p:ph type="title"/>
          </p:nvPr>
        </p:nvSpPr>
        <p:spPr/>
        <p:txBody>
          <a:bodyPr>
            <a:normAutofit fontScale="90000"/>
          </a:bodyPr>
          <a:lstStyle/>
          <a:p>
            <a:r>
              <a:rPr lang="en-US" altLang="zh-CN">
                <a:ea typeface="宋体" panose="02010600030101010101" pitchFamily="2" charset="-122"/>
              </a:rPr>
              <a:t>Example: Smoothing with a Gaussian</a:t>
            </a:r>
          </a:p>
        </p:txBody>
      </p:sp>
      <p:sp>
        <p:nvSpPr>
          <p:cNvPr id="2" name="日期占位符 1">
            <a:extLst>
              <a:ext uri="{FF2B5EF4-FFF2-40B4-BE49-F238E27FC236}">
                <a16:creationId xmlns:a16="http://schemas.microsoft.com/office/drawing/2014/main" id="{794C348A-7642-4A01-A282-F4FFDF31D1AD}"/>
              </a:ext>
            </a:extLst>
          </p:cNvPr>
          <p:cNvSpPr>
            <a:spLocks noGrp="1"/>
          </p:cNvSpPr>
          <p:nvPr>
            <p:ph type="dt" sz="half" idx="4294967295"/>
          </p:nvPr>
        </p:nvSpPr>
        <p:spPr>
          <a:xfrm>
            <a:off x="7328098" y="6416675"/>
            <a:ext cx="1587302" cy="365125"/>
          </a:xfrm>
          <a:prstGeom prst="rect">
            <a:avLst/>
          </a:prstGeom>
        </p:spPr>
        <p:txBody>
          <a:bodyPr/>
          <a:lstStyle/>
          <a:p>
            <a:fld id="{C020C01E-89FA-461D-9138-59C79862EA77}" type="datetime5">
              <a:rPr lang="zh-CN" altLang="en-US" smtClean="0"/>
              <a:t>2025/3/3</a:t>
            </a:fld>
            <a:endParaRPr lang="en-US" dirty="0"/>
          </a:p>
        </p:txBody>
      </p:sp>
      <p:sp>
        <p:nvSpPr>
          <p:cNvPr id="3" name="灯片编号占位符 2">
            <a:extLst>
              <a:ext uri="{FF2B5EF4-FFF2-40B4-BE49-F238E27FC236}">
                <a16:creationId xmlns:a16="http://schemas.microsoft.com/office/drawing/2014/main" id="{25EE81F7-2271-4547-9521-ED4248311732}"/>
              </a:ext>
            </a:extLst>
          </p:cNvPr>
          <p:cNvSpPr>
            <a:spLocks noGrp="1"/>
          </p:cNvSpPr>
          <p:nvPr>
            <p:ph type="sldNum" sz="quarter" idx="12"/>
          </p:nvPr>
        </p:nvSpPr>
        <p:spPr/>
        <p:txBody>
          <a:bodyPr/>
          <a:lstStyle/>
          <a:p>
            <a:fld id="{CF7DC490-98B8-074B-BB30-37775A2447EF}" type="slidenum">
              <a:rPr lang="en-US" smtClean="0"/>
              <a:pPr/>
              <a:t>81</a:t>
            </a:fld>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F61B9E5B-125B-4D97-863D-15CD4A422736}"/>
              </a:ext>
            </a:extLst>
          </p:cNvPr>
          <p:cNvSpPr>
            <a:spLocks noGrp="1" noChangeArrowheads="1"/>
          </p:cNvSpPr>
          <p:nvPr>
            <p:ph type="title"/>
          </p:nvPr>
        </p:nvSpPr>
        <p:spPr/>
        <p:txBody>
          <a:bodyPr/>
          <a:lstStyle/>
          <a:p>
            <a:r>
              <a:rPr lang="en-US" altLang="zh-CN" dirty="0">
                <a:ea typeface="宋体" panose="02010600030101010101" pitchFamily="2" charset="-122"/>
              </a:rPr>
              <a:t>Mean vs. Gaussian filtering</a:t>
            </a:r>
          </a:p>
        </p:txBody>
      </p:sp>
      <p:graphicFrame>
        <p:nvGraphicFramePr>
          <p:cNvPr id="19458" name="Object 3">
            <a:extLst>
              <a:ext uri="{FF2B5EF4-FFF2-40B4-BE49-F238E27FC236}">
                <a16:creationId xmlns:a16="http://schemas.microsoft.com/office/drawing/2014/main" id="{5379F413-6EF0-411F-88B3-07166FF1F0A2}"/>
              </a:ext>
            </a:extLst>
          </p:cNvPr>
          <p:cNvGraphicFramePr>
            <a:graphicFrameLocks noChangeAspect="1"/>
          </p:cNvGraphicFramePr>
          <p:nvPr>
            <p:extLst>
              <p:ext uri="{D42A27DB-BD31-4B8C-83A1-F6EECF244321}">
                <p14:modId xmlns:p14="http://schemas.microsoft.com/office/powerpoint/2010/main" val="621306475"/>
              </p:ext>
            </p:extLst>
          </p:nvPr>
        </p:nvGraphicFramePr>
        <p:xfrm>
          <a:off x="1943100" y="1417638"/>
          <a:ext cx="5257800" cy="4877718"/>
        </p:xfrm>
        <a:graphic>
          <a:graphicData uri="http://schemas.openxmlformats.org/presentationml/2006/ole">
            <mc:AlternateContent xmlns:mc="http://schemas.openxmlformats.org/markup-compatibility/2006">
              <mc:Choice xmlns:v="urn:schemas-microsoft-com:vml" Requires="v">
                <p:oleObj name="Photo Editor Photo" r:id="rId3" imgW="3828571" imgH="3572374" progId="MSPhotoEd.3">
                  <p:embed/>
                </p:oleObj>
              </mc:Choice>
              <mc:Fallback>
                <p:oleObj name="Photo Editor Photo" r:id="rId3" imgW="3828571" imgH="3572374" progId="MSPhotoEd.3">
                  <p:embed/>
                  <p:pic>
                    <p:nvPicPr>
                      <p:cNvPr id="19458" name="Object 3">
                        <a:extLst>
                          <a:ext uri="{FF2B5EF4-FFF2-40B4-BE49-F238E27FC236}">
                            <a16:creationId xmlns:a16="http://schemas.microsoft.com/office/drawing/2014/main" id="{5379F413-6EF0-411F-88B3-07166FF1F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1417638"/>
                        <a:ext cx="5257800" cy="4877718"/>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42DBAA4E-993C-4E85-8C02-BD570C4EB585}"/>
              </a:ext>
            </a:extLst>
          </p:cNvPr>
          <p:cNvSpPr>
            <a:spLocks noGrp="1"/>
          </p:cNvSpPr>
          <p:nvPr>
            <p:ph type="dt" sz="half" idx="4294967295"/>
          </p:nvPr>
        </p:nvSpPr>
        <p:spPr>
          <a:xfrm>
            <a:off x="7328098" y="6416675"/>
            <a:ext cx="1587302" cy="365125"/>
          </a:xfrm>
          <a:prstGeom prst="rect">
            <a:avLst/>
          </a:prstGeom>
        </p:spPr>
        <p:txBody>
          <a:bodyPr/>
          <a:lstStyle/>
          <a:p>
            <a:fld id="{05D67B2B-3BB8-40E2-BD9F-804DB2EEFD70}" type="datetime5">
              <a:rPr lang="zh-CN" altLang="en-US" smtClean="0"/>
              <a:t>2025/3/3</a:t>
            </a:fld>
            <a:endParaRPr lang="en-US" dirty="0"/>
          </a:p>
        </p:txBody>
      </p:sp>
      <p:sp>
        <p:nvSpPr>
          <p:cNvPr id="3" name="灯片编号占位符 2">
            <a:extLst>
              <a:ext uri="{FF2B5EF4-FFF2-40B4-BE49-F238E27FC236}">
                <a16:creationId xmlns:a16="http://schemas.microsoft.com/office/drawing/2014/main" id="{7CE56178-9641-42B5-A619-1A85E96E365B}"/>
              </a:ext>
            </a:extLst>
          </p:cNvPr>
          <p:cNvSpPr>
            <a:spLocks noGrp="1"/>
          </p:cNvSpPr>
          <p:nvPr>
            <p:ph type="sldNum" sz="quarter" idx="12"/>
          </p:nvPr>
        </p:nvSpPr>
        <p:spPr/>
        <p:txBody>
          <a:bodyPr/>
          <a:lstStyle/>
          <a:p>
            <a:fld id="{CF7DC490-98B8-074B-BB30-37775A2447EF}" type="slidenum">
              <a:rPr lang="en-US" smtClean="0"/>
              <a:pPr/>
              <a:t>82</a:t>
            </a:fld>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0CA15754-29DC-4D61-A7FF-C766C83AC8EE}"/>
              </a:ext>
            </a:extLst>
          </p:cNvPr>
          <p:cNvSpPr>
            <a:spLocks noGrp="1" noChangeArrowheads="1"/>
          </p:cNvSpPr>
          <p:nvPr>
            <p:ph type="title"/>
          </p:nvPr>
        </p:nvSpPr>
        <p:spPr/>
        <p:txBody>
          <a:bodyPr/>
          <a:lstStyle/>
          <a:p>
            <a:r>
              <a:rPr lang="en-US" altLang="zh-CN">
                <a:ea typeface="宋体" panose="02010600030101010101" pitchFamily="2" charset="-122"/>
              </a:rPr>
              <a:t>Gaussian filters</a:t>
            </a:r>
          </a:p>
        </p:txBody>
      </p:sp>
      <p:sp>
        <p:nvSpPr>
          <p:cNvPr id="1035267" name="Rectangle 3">
            <a:extLst>
              <a:ext uri="{FF2B5EF4-FFF2-40B4-BE49-F238E27FC236}">
                <a16:creationId xmlns:a16="http://schemas.microsoft.com/office/drawing/2014/main" id="{F480D1F3-1D0E-4756-9AF2-64F5881BBCF1}"/>
              </a:ext>
            </a:extLst>
          </p:cNvPr>
          <p:cNvSpPr>
            <a:spLocks noGrp="1" noChangeArrowheads="1"/>
          </p:cNvSpPr>
          <p:nvPr>
            <p:ph type="body" idx="1"/>
          </p:nvPr>
        </p:nvSpPr>
        <p:spPr/>
        <p:txBody>
          <a:bodyPr>
            <a:normAutofit fontScale="92500"/>
          </a:bodyPr>
          <a:lstStyle/>
          <a:p>
            <a:pPr>
              <a:buFontTx/>
              <a:buChar char="•"/>
            </a:pPr>
            <a:r>
              <a:rPr lang="en-US" altLang="zh-CN" b="1" dirty="0">
                <a:ea typeface="宋体" panose="02010600030101010101" pitchFamily="2" charset="-122"/>
              </a:rPr>
              <a:t>Remove “high-frequency” components from the image (low-pass filter)  </a:t>
            </a:r>
            <a:r>
              <a:rPr lang="zh-CN" altLang="en-US" b="1" dirty="0">
                <a:solidFill>
                  <a:srgbClr val="FF0000"/>
                </a:solidFill>
                <a:ea typeface="宋体" panose="02010600030101010101" pitchFamily="2" charset="-122"/>
              </a:rPr>
              <a:t>为什么？</a:t>
            </a:r>
            <a:endParaRPr lang="en-US" altLang="zh-CN" b="1" dirty="0">
              <a:solidFill>
                <a:srgbClr val="FF0000"/>
              </a:solidFill>
              <a:ea typeface="宋体" panose="02010600030101010101" pitchFamily="2" charset="-122"/>
            </a:endParaRPr>
          </a:p>
          <a:p>
            <a:pPr>
              <a:buFontTx/>
              <a:buChar char="•"/>
            </a:pPr>
            <a:r>
              <a:rPr lang="en-US" altLang="zh-CN" dirty="0">
                <a:ea typeface="宋体" panose="02010600030101010101" pitchFamily="2" charset="-122"/>
              </a:rPr>
              <a:t>Convolution with self is another Gaussian</a:t>
            </a:r>
          </a:p>
          <a:p>
            <a:pPr lvl="1"/>
            <a:r>
              <a:rPr lang="en-US" altLang="zh-CN" dirty="0">
                <a:ea typeface="宋体" panose="02010600030101010101" pitchFamily="2" charset="-122"/>
              </a:rPr>
              <a:t>So can smooth with small-width kernel, repeat, and get same result as larger-width kernel would have</a:t>
            </a:r>
          </a:p>
          <a:p>
            <a:pPr lvl="1"/>
            <a:r>
              <a:rPr lang="en-US" altLang="zh-CN" dirty="0">
                <a:ea typeface="宋体" panose="02010600030101010101" pitchFamily="2" charset="-122"/>
              </a:rPr>
              <a:t>Convolving two times with Gaussian kernel of width </a:t>
            </a:r>
            <a:r>
              <a:rPr lang="en-US" altLang="zh-CN" i="1" dirty="0">
                <a:ea typeface="宋体" panose="02010600030101010101" pitchFamily="2" charset="-122"/>
              </a:rPr>
              <a:t>σ</a:t>
            </a:r>
            <a:r>
              <a:rPr lang="en-US" altLang="zh-CN" dirty="0">
                <a:ea typeface="宋体" panose="02010600030101010101" pitchFamily="2" charset="-122"/>
              </a:rPr>
              <a:t> is same as convolving once with kernel of width  </a:t>
            </a:r>
            <a:r>
              <a:rPr lang="en-US" altLang="zh-CN" i="1" dirty="0">
                <a:ea typeface="宋体" panose="02010600030101010101" pitchFamily="2" charset="-122"/>
              </a:rPr>
              <a:t>σ</a:t>
            </a:r>
            <a:r>
              <a:rPr lang="en-US" altLang="zh-CN" dirty="0">
                <a:ea typeface="宋体" panose="02010600030101010101" pitchFamily="2" charset="-122"/>
              </a:rPr>
              <a:t>√2 </a:t>
            </a:r>
            <a:endParaRPr lang="en-US" altLang="zh-CN" i="1" dirty="0">
              <a:ea typeface="宋体" panose="02010600030101010101" pitchFamily="2" charset="-122"/>
            </a:endParaRPr>
          </a:p>
          <a:p>
            <a:pPr>
              <a:buFontTx/>
              <a:buChar char="•"/>
            </a:pPr>
            <a:r>
              <a:rPr lang="en-US" altLang="zh-CN" i="1" dirty="0">
                <a:ea typeface="宋体" panose="02010600030101010101" pitchFamily="2" charset="-122"/>
              </a:rPr>
              <a:t>Separable </a:t>
            </a:r>
            <a:r>
              <a:rPr lang="en-US" altLang="zh-CN" dirty="0">
                <a:ea typeface="宋体" panose="02010600030101010101" pitchFamily="2" charset="-122"/>
              </a:rPr>
              <a:t>kernel</a:t>
            </a:r>
          </a:p>
          <a:p>
            <a:pPr lvl="1"/>
            <a:r>
              <a:rPr lang="en-US" altLang="zh-CN" dirty="0">
                <a:ea typeface="宋体" panose="02010600030101010101" pitchFamily="2" charset="-122"/>
              </a:rPr>
              <a:t>Factors into product of two 1D Gaussians</a:t>
            </a:r>
          </a:p>
        </p:txBody>
      </p:sp>
      <p:sp>
        <p:nvSpPr>
          <p:cNvPr id="2" name="日期占位符 1">
            <a:extLst>
              <a:ext uri="{FF2B5EF4-FFF2-40B4-BE49-F238E27FC236}">
                <a16:creationId xmlns:a16="http://schemas.microsoft.com/office/drawing/2014/main" id="{F64932D4-95FE-4B5F-B1AB-8A0D1B67AD7A}"/>
              </a:ext>
            </a:extLst>
          </p:cNvPr>
          <p:cNvSpPr>
            <a:spLocks noGrp="1"/>
          </p:cNvSpPr>
          <p:nvPr>
            <p:ph type="dt" sz="half" idx="4294967295"/>
          </p:nvPr>
        </p:nvSpPr>
        <p:spPr>
          <a:xfrm>
            <a:off x="7328098" y="6416675"/>
            <a:ext cx="1587302" cy="365125"/>
          </a:xfrm>
          <a:prstGeom prst="rect">
            <a:avLst/>
          </a:prstGeom>
        </p:spPr>
        <p:txBody>
          <a:bodyPr/>
          <a:lstStyle/>
          <a:p>
            <a:fld id="{8C8E3158-1C67-47C7-B397-C7A9D4AD3FEC}" type="datetime5">
              <a:rPr lang="zh-CN" altLang="en-US" smtClean="0"/>
              <a:t>2025/3/3</a:t>
            </a:fld>
            <a:endParaRPr lang="en-US" dirty="0"/>
          </a:p>
        </p:txBody>
      </p:sp>
      <p:sp>
        <p:nvSpPr>
          <p:cNvPr id="3" name="灯片编号占位符 2">
            <a:extLst>
              <a:ext uri="{FF2B5EF4-FFF2-40B4-BE49-F238E27FC236}">
                <a16:creationId xmlns:a16="http://schemas.microsoft.com/office/drawing/2014/main" id="{80E5AC78-DB92-4A7A-86AF-28072E8BE99C}"/>
              </a:ext>
            </a:extLst>
          </p:cNvPr>
          <p:cNvSpPr>
            <a:spLocks noGrp="1"/>
          </p:cNvSpPr>
          <p:nvPr>
            <p:ph type="sldNum" sz="quarter" idx="12"/>
          </p:nvPr>
        </p:nvSpPr>
        <p:spPr/>
        <p:txBody>
          <a:bodyPr/>
          <a:lstStyle/>
          <a:p>
            <a:fld id="{CF7DC490-98B8-074B-BB30-37775A2447EF}" type="slidenum">
              <a:rPr lang="en-US" smtClean="0"/>
              <a:pPr/>
              <a:t>83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526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52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526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526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5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34C5AB1A-4EE5-4A23-BCA5-CD1E94F0FDCA}"/>
              </a:ext>
            </a:extLst>
          </p:cNvPr>
          <p:cNvSpPr>
            <a:spLocks noGrp="1"/>
          </p:cNvSpPr>
          <p:nvPr>
            <p:ph type="title"/>
          </p:nvPr>
        </p:nvSpPr>
        <p:spPr/>
        <p:txBody>
          <a:bodyPr/>
          <a:lstStyle/>
          <a:p>
            <a:r>
              <a:rPr lang="en-US" altLang="zh-CN"/>
              <a:t>Overview of Filtering</a:t>
            </a:r>
          </a:p>
        </p:txBody>
      </p:sp>
      <p:sp>
        <p:nvSpPr>
          <p:cNvPr id="214019" name="Rectangle 3">
            <a:extLst>
              <a:ext uri="{FF2B5EF4-FFF2-40B4-BE49-F238E27FC236}">
                <a16:creationId xmlns:a16="http://schemas.microsoft.com/office/drawing/2014/main" id="{3FF74F8A-DAA1-4B3D-A5FE-8ADE76A1585D}"/>
              </a:ext>
            </a:extLst>
          </p:cNvPr>
          <p:cNvSpPr>
            <a:spLocks noGrp="1"/>
          </p:cNvSpPr>
          <p:nvPr>
            <p:ph type="body" idx="1"/>
          </p:nvPr>
        </p:nvSpPr>
        <p:spPr/>
        <p:txBody>
          <a:bodyPr/>
          <a:lstStyle/>
          <a:p>
            <a:r>
              <a:rPr lang="en-US" altLang="zh-CN" dirty="0"/>
              <a:t>Gaussian filtering</a:t>
            </a:r>
          </a:p>
          <a:p>
            <a:r>
              <a:rPr lang="en-US" altLang="zh-CN" dirty="0">
                <a:solidFill>
                  <a:srgbClr val="FF0000"/>
                </a:solidFill>
              </a:rPr>
              <a:t>Median filtering</a:t>
            </a:r>
          </a:p>
        </p:txBody>
      </p:sp>
      <p:sp>
        <p:nvSpPr>
          <p:cNvPr id="2" name="日期占位符 1">
            <a:extLst>
              <a:ext uri="{FF2B5EF4-FFF2-40B4-BE49-F238E27FC236}">
                <a16:creationId xmlns:a16="http://schemas.microsoft.com/office/drawing/2014/main" id="{52BA5276-8E8D-465C-9276-4DD1E9132737}"/>
              </a:ext>
            </a:extLst>
          </p:cNvPr>
          <p:cNvSpPr>
            <a:spLocks noGrp="1"/>
          </p:cNvSpPr>
          <p:nvPr>
            <p:ph type="dt" sz="half" idx="4294967295"/>
          </p:nvPr>
        </p:nvSpPr>
        <p:spPr>
          <a:xfrm>
            <a:off x="7328098" y="6416675"/>
            <a:ext cx="1587302" cy="365125"/>
          </a:xfrm>
          <a:prstGeom prst="rect">
            <a:avLst/>
          </a:prstGeom>
        </p:spPr>
        <p:txBody>
          <a:bodyPr/>
          <a:lstStyle/>
          <a:p>
            <a:fld id="{2D48F403-8DDB-4BD2-998D-72868C8DCD15}" type="datetime5">
              <a:rPr lang="zh-CN" altLang="en-US" smtClean="0"/>
              <a:t>2025/3/3</a:t>
            </a:fld>
            <a:endParaRPr lang="en-US" dirty="0"/>
          </a:p>
        </p:txBody>
      </p:sp>
      <p:sp>
        <p:nvSpPr>
          <p:cNvPr id="3" name="灯片编号占位符 2">
            <a:extLst>
              <a:ext uri="{FF2B5EF4-FFF2-40B4-BE49-F238E27FC236}">
                <a16:creationId xmlns:a16="http://schemas.microsoft.com/office/drawing/2014/main" id="{07EFE6F6-91D1-4333-AA23-75E545674C8A}"/>
              </a:ext>
            </a:extLst>
          </p:cNvPr>
          <p:cNvSpPr>
            <a:spLocks noGrp="1"/>
          </p:cNvSpPr>
          <p:nvPr>
            <p:ph type="sldNum" sz="quarter" idx="12"/>
          </p:nvPr>
        </p:nvSpPr>
        <p:spPr/>
        <p:txBody>
          <a:bodyPr/>
          <a:lstStyle/>
          <a:p>
            <a:fld id="{CF7DC490-98B8-074B-BB30-37775A2447EF}" type="slidenum">
              <a:rPr lang="en-US" smtClean="0"/>
              <a:pPr/>
              <a:t>84</a:t>
            </a:fld>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62EA3FF0-3E11-4B97-8BB7-139D64F284AE}"/>
              </a:ext>
            </a:extLst>
          </p:cNvPr>
          <p:cNvSpPr>
            <a:spLocks noGrp="1" noChangeArrowheads="1"/>
          </p:cNvSpPr>
          <p:nvPr>
            <p:ph type="title"/>
          </p:nvPr>
        </p:nvSpPr>
        <p:spPr>
          <a:xfrm>
            <a:off x="457200" y="-76200"/>
            <a:ext cx="8229600" cy="1143000"/>
          </a:xfrm>
        </p:spPr>
        <p:txBody>
          <a:bodyPr/>
          <a:lstStyle/>
          <a:p>
            <a:r>
              <a:rPr lang="en-US" altLang="zh-CN">
                <a:ea typeface="宋体" panose="02010600030101010101" pitchFamily="2" charset="-122"/>
              </a:rPr>
              <a:t>Alternative idea: Median filtering</a:t>
            </a:r>
          </a:p>
        </p:txBody>
      </p:sp>
      <p:graphicFrame>
        <p:nvGraphicFramePr>
          <p:cNvPr id="20482" name="Object 3">
            <a:extLst>
              <a:ext uri="{FF2B5EF4-FFF2-40B4-BE49-F238E27FC236}">
                <a16:creationId xmlns:a16="http://schemas.microsoft.com/office/drawing/2014/main" id="{2E1A65C1-CBA6-4D40-B765-7AF024F1B4B0}"/>
              </a:ext>
            </a:extLst>
          </p:cNvPr>
          <p:cNvGraphicFramePr>
            <a:graphicFrameLocks noChangeAspect="1"/>
          </p:cNvGraphicFramePr>
          <p:nvPr/>
        </p:nvGraphicFramePr>
        <p:xfrm>
          <a:off x="0" y="0"/>
          <a:ext cx="1219200" cy="149225"/>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20482" name="Object 3">
                        <a:extLst>
                          <a:ext uri="{FF2B5EF4-FFF2-40B4-BE49-F238E27FC236}">
                            <a16:creationId xmlns:a16="http://schemas.microsoft.com/office/drawing/2014/main" id="{2E1A65C1-CBA6-4D40-B765-7AF024F1B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4" name="Rectangle 4">
            <a:extLst>
              <a:ext uri="{FF2B5EF4-FFF2-40B4-BE49-F238E27FC236}">
                <a16:creationId xmlns:a16="http://schemas.microsoft.com/office/drawing/2014/main" id="{BF695968-F46B-4577-8A2C-60BBE683331E}"/>
              </a:ext>
            </a:extLst>
          </p:cNvPr>
          <p:cNvSpPr>
            <a:spLocks noGrp="1" noChangeArrowheads="1"/>
          </p:cNvSpPr>
          <p:nvPr>
            <p:ph type="body" idx="1"/>
          </p:nvPr>
        </p:nvSpPr>
        <p:spPr>
          <a:xfrm>
            <a:off x="685800" y="1022350"/>
            <a:ext cx="7772400" cy="5454650"/>
          </a:xfrm>
          <a:noFill/>
        </p:spPr>
        <p:txBody>
          <a:bodyPr/>
          <a:lstStyle/>
          <a:p>
            <a:r>
              <a:rPr lang="en-US" altLang="zh-CN" sz="2800">
                <a:ea typeface="宋体" panose="02010600030101010101" pitchFamily="2" charset="-122"/>
              </a:rPr>
              <a:t>A </a:t>
            </a:r>
            <a:r>
              <a:rPr lang="en-US" altLang="zh-CN" sz="2800" b="1">
                <a:ea typeface="宋体" panose="02010600030101010101" pitchFamily="2" charset="-122"/>
              </a:rPr>
              <a:t>median filter</a:t>
            </a:r>
            <a:r>
              <a:rPr lang="en-US" altLang="zh-CN" sz="2800">
                <a:ea typeface="宋体" panose="02010600030101010101" pitchFamily="2" charset="-122"/>
              </a:rPr>
              <a:t> operates over a window by selecting the median intensity in the window</a:t>
            </a:r>
            <a:br>
              <a:rPr lang="en-US" altLang="zh-CN" sz="2800">
                <a:ea typeface="宋体" panose="02010600030101010101" pitchFamily="2" charset="-122"/>
              </a:rPr>
            </a:br>
            <a:br>
              <a:rPr lang="en-US" altLang="zh-CN" sz="2800">
                <a:ea typeface="宋体" panose="02010600030101010101" pitchFamily="2" charset="-122"/>
              </a:rPr>
            </a:br>
            <a:br>
              <a:rPr lang="en-US" altLang="zh-CN" sz="2800">
                <a:ea typeface="宋体" panose="02010600030101010101" pitchFamily="2" charset="-122"/>
              </a:rPr>
            </a:br>
            <a:br>
              <a:rPr lang="en-US" altLang="zh-CN" sz="2800">
                <a:ea typeface="宋体" panose="02010600030101010101" pitchFamily="2" charset="-122"/>
              </a:rPr>
            </a:br>
            <a:br>
              <a:rPr lang="en-US" altLang="zh-CN" sz="2800">
                <a:ea typeface="宋体" panose="02010600030101010101" pitchFamily="2" charset="-122"/>
              </a:rPr>
            </a:br>
            <a:br>
              <a:rPr lang="en-US" altLang="zh-CN" sz="2800">
                <a:ea typeface="宋体" panose="02010600030101010101" pitchFamily="2" charset="-122"/>
              </a:rPr>
            </a:br>
            <a:br>
              <a:rPr lang="en-US" altLang="zh-CN" sz="2800">
                <a:ea typeface="宋体" panose="02010600030101010101" pitchFamily="2" charset="-122"/>
              </a:rPr>
            </a:br>
            <a:endParaRPr lang="en-US" altLang="zh-CN" sz="2800">
              <a:ea typeface="宋体" panose="02010600030101010101" pitchFamily="2" charset="-122"/>
            </a:endParaRPr>
          </a:p>
        </p:txBody>
      </p:sp>
      <p:grpSp>
        <p:nvGrpSpPr>
          <p:cNvPr id="20485" name="Group 7">
            <a:extLst>
              <a:ext uri="{FF2B5EF4-FFF2-40B4-BE49-F238E27FC236}">
                <a16:creationId xmlns:a16="http://schemas.microsoft.com/office/drawing/2014/main" id="{F4B229BE-561A-41C7-8E4D-79A95B3CD4D1}"/>
              </a:ext>
            </a:extLst>
          </p:cNvPr>
          <p:cNvGrpSpPr>
            <a:grpSpLocks/>
          </p:cNvGrpSpPr>
          <p:nvPr/>
        </p:nvGrpSpPr>
        <p:grpSpPr bwMode="auto">
          <a:xfrm>
            <a:off x="1295400" y="2057400"/>
            <a:ext cx="6019800" cy="3657600"/>
            <a:chOff x="1344" y="1344"/>
            <a:chExt cx="2784" cy="1680"/>
          </a:xfrm>
        </p:grpSpPr>
        <p:pic>
          <p:nvPicPr>
            <p:cNvPr id="20488" name="Picture 5">
              <a:extLst>
                <a:ext uri="{FF2B5EF4-FFF2-40B4-BE49-F238E27FC236}">
                  <a16:creationId xmlns:a16="http://schemas.microsoft.com/office/drawing/2014/main" id="{C8045210-F805-4379-88BB-83A59DFEEE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2" y="1349"/>
              <a:ext cx="2666" cy="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Rectangle 6">
              <a:extLst>
                <a:ext uri="{FF2B5EF4-FFF2-40B4-BE49-F238E27FC236}">
                  <a16:creationId xmlns:a16="http://schemas.microsoft.com/office/drawing/2014/main" id="{265EAEDA-B30E-4674-A0F6-7FE0987B18A5}"/>
                </a:ext>
              </a:extLst>
            </p:cNvPr>
            <p:cNvSpPr>
              <a:spLocks noChangeArrowheads="1"/>
            </p:cNvSpPr>
            <p:nvPr/>
          </p:nvSpPr>
          <p:spPr bwMode="auto">
            <a:xfrm>
              <a:off x="1344" y="1344"/>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zh-CN" altLang="zh-CN">
                <a:latin typeface="Arial" panose="020B0604020202020204" pitchFamily="34" charset="0"/>
              </a:endParaRPr>
            </a:p>
          </p:txBody>
        </p:sp>
      </p:grpSp>
      <p:sp>
        <p:nvSpPr>
          <p:cNvPr id="1029128" name="Text Box 8">
            <a:extLst>
              <a:ext uri="{FF2B5EF4-FFF2-40B4-BE49-F238E27FC236}">
                <a16:creationId xmlns:a16="http://schemas.microsoft.com/office/drawing/2014/main" id="{EE6E4D1D-4634-452F-9EF5-DC1E474268DC}"/>
              </a:ext>
            </a:extLst>
          </p:cNvPr>
          <p:cNvSpPr txBox="1">
            <a:spLocks noChangeArrowheads="1"/>
          </p:cNvSpPr>
          <p:nvPr/>
        </p:nvSpPr>
        <p:spPr bwMode="auto">
          <a:xfrm>
            <a:off x="822325" y="5789579"/>
            <a:ext cx="7178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buFontTx/>
              <a:buChar char="•"/>
            </a:pPr>
            <a:r>
              <a:rPr lang="en-US" altLang="zh-CN" sz="2800" dirty="0">
                <a:latin typeface="Arial" panose="020B0604020202020204" pitchFamily="34" charset="0"/>
                <a:ea typeface="宋体" panose="02010600030101010101" pitchFamily="2" charset="-122"/>
              </a:rPr>
              <a:t>   Is median filtering linear?</a:t>
            </a:r>
          </a:p>
        </p:txBody>
      </p:sp>
      <p:sp>
        <p:nvSpPr>
          <p:cNvPr id="20487" name="Text Box 9">
            <a:extLst>
              <a:ext uri="{FF2B5EF4-FFF2-40B4-BE49-F238E27FC236}">
                <a16:creationId xmlns:a16="http://schemas.microsoft.com/office/drawing/2014/main" id="{B9479384-1C07-4F4F-AAE6-2E0FC9E8EAEF}"/>
              </a:ext>
            </a:extLst>
          </p:cNvPr>
          <p:cNvSpPr txBox="1">
            <a:spLocks noChangeArrowheads="1"/>
          </p:cNvSpPr>
          <p:nvPr/>
        </p:nvSpPr>
        <p:spPr bwMode="auto">
          <a:xfrm>
            <a:off x="7315200" y="6553200"/>
            <a:ext cx="1800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zh-CN" sz="1400">
                <a:latin typeface="Arial" panose="020B0604020202020204" pitchFamily="34" charset="0"/>
                <a:ea typeface="宋体" panose="02010600030101010101" pitchFamily="2" charset="-122"/>
              </a:rPr>
              <a:t>Source: K. Grauman</a:t>
            </a:r>
          </a:p>
        </p:txBody>
      </p:sp>
      <p:sp>
        <p:nvSpPr>
          <p:cNvPr id="2" name="日期占位符 1">
            <a:extLst>
              <a:ext uri="{FF2B5EF4-FFF2-40B4-BE49-F238E27FC236}">
                <a16:creationId xmlns:a16="http://schemas.microsoft.com/office/drawing/2014/main" id="{01EA11D6-E179-42F6-8F53-ADEC5F483873}"/>
              </a:ext>
            </a:extLst>
          </p:cNvPr>
          <p:cNvSpPr>
            <a:spLocks noGrp="1"/>
          </p:cNvSpPr>
          <p:nvPr>
            <p:ph type="dt" sz="half" idx="4294967295"/>
          </p:nvPr>
        </p:nvSpPr>
        <p:spPr>
          <a:xfrm>
            <a:off x="7328098" y="6416675"/>
            <a:ext cx="1587302" cy="365125"/>
          </a:xfrm>
          <a:prstGeom prst="rect">
            <a:avLst/>
          </a:prstGeom>
        </p:spPr>
        <p:txBody>
          <a:bodyPr/>
          <a:lstStyle/>
          <a:p>
            <a:fld id="{535BFE34-EC76-45A2-92E2-3A02A1338426}" type="datetime5">
              <a:rPr lang="zh-CN" altLang="en-US" smtClean="0"/>
              <a:t>2025/3/3</a:t>
            </a:fld>
            <a:endParaRPr lang="en-US" dirty="0"/>
          </a:p>
        </p:txBody>
      </p:sp>
      <p:sp>
        <p:nvSpPr>
          <p:cNvPr id="3" name="灯片编号占位符 2">
            <a:extLst>
              <a:ext uri="{FF2B5EF4-FFF2-40B4-BE49-F238E27FC236}">
                <a16:creationId xmlns:a16="http://schemas.microsoft.com/office/drawing/2014/main" id="{C14678A5-A04B-4546-8F88-A5C99A012CF1}"/>
              </a:ext>
            </a:extLst>
          </p:cNvPr>
          <p:cNvSpPr>
            <a:spLocks noGrp="1"/>
          </p:cNvSpPr>
          <p:nvPr>
            <p:ph type="sldNum" sz="quarter" idx="12"/>
          </p:nvPr>
        </p:nvSpPr>
        <p:spPr/>
        <p:txBody>
          <a:bodyPr/>
          <a:lstStyle/>
          <a:p>
            <a:fld id="{CF7DC490-98B8-074B-BB30-37775A2447EF}" type="slidenum">
              <a:rPr lang="en-US" smtClean="0"/>
              <a:pPr/>
              <a:t>85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91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029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8" grpId="0"/>
      <p:bldP spid="1029128"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a:extLst>
              <a:ext uri="{FF2B5EF4-FFF2-40B4-BE49-F238E27FC236}">
                <a16:creationId xmlns:a16="http://schemas.microsoft.com/office/drawing/2014/main" id="{B91AF730-E5C9-4000-803A-A67E63766364}"/>
              </a:ext>
            </a:extLst>
          </p:cNvPr>
          <p:cNvSpPr>
            <a:spLocks noGrp="1" noChangeArrowheads="1"/>
          </p:cNvSpPr>
          <p:nvPr>
            <p:ph type="title"/>
          </p:nvPr>
        </p:nvSpPr>
        <p:spPr>
          <a:xfrm>
            <a:off x="685800" y="152400"/>
            <a:ext cx="7772400" cy="685800"/>
          </a:xfrm>
        </p:spPr>
        <p:txBody>
          <a:bodyPr rtlCol="0">
            <a:normAutofit fontScale="90000"/>
          </a:bodyPr>
          <a:lstStyle/>
          <a:p>
            <a:pPr fontAlgn="auto">
              <a:spcAft>
                <a:spcPts val="0"/>
              </a:spcAft>
              <a:defRPr/>
            </a:pPr>
            <a:r>
              <a:rPr lang="en-US"/>
              <a:t>Median filter</a:t>
            </a:r>
          </a:p>
        </p:txBody>
      </p:sp>
      <p:sp>
        <p:nvSpPr>
          <p:cNvPr id="215043" name="Line 3">
            <a:extLst>
              <a:ext uri="{FF2B5EF4-FFF2-40B4-BE49-F238E27FC236}">
                <a16:creationId xmlns:a16="http://schemas.microsoft.com/office/drawing/2014/main" id="{75A6B0C9-641F-49E8-BD90-5559A98729D4}"/>
              </a:ext>
            </a:extLst>
          </p:cNvPr>
          <p:cNvSpPr>
            <a:spLocks noChangeShapeType="1"/>
          </p:cNvSpPr>
          <p:nvPr/>
        </p:nvSpPr>
        <p:spPr bwMode="auto">
          <a:xfrm flipV="1">
            <a:off x="9906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44" name="Line 4">
            <a:extLst>
              <a:ext uri="{FF2B5EF4-FFF2-40B4-BE49-F238E27FC236}">
                <a16:creationId xmlns:a16="http://schemas.microsoft.com/office/drawing/2014/main" id="{A61F45E5-E41C-48D2-80BB-A2D72067C4E3}"/>
              </a:ext>
            </a:extLst>
          </p:cNvPr>
          <p:cNvSpPr>
            <a:spLocks noChangeShapeType="1"/>
          </p:cNvSpPr>
          <p:nvPr/>
        </p:nvSpPr>
        <p:spPr bwMode="auto">
          <a:xfrm flipV="1">
            <a:off x="11430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45" name="Line 5">
            <a:extLst>
              <a:ext uri="{FF2B5EF4-FFF2-40B4-BE49-F238E27FC236}">
                <a16:creationId xmlns:a16="http://schemas.microsoft.com/office/drawing/2014/main" id="{77523FF3-F134-4532-9307-F4D75A69BECC}"/>
              </a:ext>
            </a:extLst>
          </p:cNvPr>
          <p:cNvSpPr>
            <a:spLocks noChangeShapeType="1"/>
          </p:cNvSpPr>
          <p:nvPr/>
        </p:nvSpPr>
        <p:spPr bwMode="auto">
          <a:xfrm flipV="1">
            <a:off x="12954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46" name="Line 6">
            <a:extLst>
              <a:ext uri="{FF2B5EF4-FFF2-40B4-BE49-F238E27FC236}">
                <a16:creationId xmlns:a16="http://schemas.microsoft.com/office/drawing/2014/main" id="{1D15E271-7FC4-465F-963E-E577102A2EF4}"/>
              </a:ext>
            </a:extLst>
          </p:cNvPr>
          <p:cNvSpPr>
            <a:spLocks noChangeShapeType="1"/>
          </p:cNvSpPr>
          <p:nvPr/>
        </p:nvSpPr>
        <p:spPr bwMode="auto">
          <a:xfrm flipV="1">
            <a:off x="14478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47" name="Line 7">
            <a:extLst>
              <a:ext uri="{FF2B5EF4-FFF2-40B4-BE49-F238E27FC236}">
                <a16:creationId xmlns:a16="http://schemas.microsoft.com/office/drawing/2014/main" id="{BF37259E-FBB1-4779-9ABA-2018C8D2B58B}"/>
              </a:ext>
            </a:extLst>
          </p:cNvPr>
          <p:cNvSpPr>
            <a:spLocks noChangeShapeType="1"/>
          </p:cNvSpPr>
          <p:nvPr/>
        </p:nvSpPr>
        <p:spPr bwMode="auto">
          <a:xfrm flipV="1">
            <a:off x="1600200" y="2514600"/>
            <a:ext cx="0" cy="1143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48" name="Line 8">
            <a:extLst>
              <a:ext uri="{FF2B5EF4-FFF2-40B4-BE49-F238E27FC236}">
                <a16:creationId xmlns:a16="http://schemas.microsoft.com/office/drawing/2014/main" id="{5EE81E10-53F0-4B72-9698-FA68DA9C0BAC}"/>
              </a:ext>
            </a:extLst>
          </p:cNvPr>
          <p:cNvSpPr>
            <a:spLocks noChangeShapeType="1"/>
          </p:cNvSpPr>
          <p:nvPr/>
        </p:nvSpPr>
        <p:spPr bwMode="auto">
          <a:xfrm flipV="1">
            <a:off x="17526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49" name="Line 9">
            <a:extLst>
              <a:ext uri="{FF2B5EF4-FFF2-40B4-BE49-F238E27FC236}">
                <a16:creationId xmlns:a16="http://schemas.microsoft.com/office/drawing/2014/main" id="{236460C6-0BB9-4267-A0DB-4238484F9F5C}"/>
              </a:ext>
            </a:extLst>
          </p:cNvPr>
          <p:cNvSpPr>
            <a:spLocks noChangeShapeType="1"/>
          </p:cNvSpPr>
          <p:nvPr/>
        </p:nvSpPr>
        <p:spPr bwMode="auto">
          <a:xfrm flipV="1">
            <a:off x="1905000" y="2895600"/>
            <a:ext cx="0" cy="76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0" name="Line 10">
            <a:extLst>
              <a:ext uri="{FF2B5EF4-FFF2-40B4-BE49-F238E27FC236}">
                <a16:creationId xmlns:a16="http://schemas.microsoft.com/office/drawing/2014/main" id="{4F6F1E95-C1E8-4B39-AE95-AE7DDEFB9160}"/>
              </a:ext>
            </a:extLst>
          </p:cNvPr>
          <p:cNvSpPr>
            <a:spLocks noChangeShapeType="1"/>
          </p:cNvSpPr>
          <p:nvPr/>
        </p:nvSpPr>
        <p:spPr bwMode="auto">
          <a:xfrm flipV="1">
            <a:off x="20574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1" name="Line 11">
            <a:extLst>
              <a:ext uri="{FF2B5EF4-FFF2-40B4-BE49-F238E27FC236}">
                <a16:creationId xmlns:a16="http://schemas.microsoft.com/office/drawing/2014/main" id="{FE148078-A523-49F5-86C5-97618BF8D91B}"/>
              </a:ext>
            </a:extLst>
          </p:cNvPr>
          <p:cNvSpPr>
            <a:spLocks noChangeShapeType="1"/>
          </p:cNvSpPr>
          <p:nvPr/>
        </p:nvSpPr>
        <p:spPr bwMode="auto">
          <a:xfrm flipV="1">
            <a:off x="22098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2" name="Line 12">
            <a:extLst>
              <a:ext uri="{FF2B5EF4-FFF2-40B4-BE49-F238E27FC236}">
                <a16:creationId xmlns:a16="http://schemas.microsoft.com/office/drawing/2014/main" id="{B42C151D-D28F-4FD0-9176-1C9E2B296F0B}"/>
              </a:ext>
            </a:extLst>
          </p:cNvPr>
          <p:cNvSpPr>
            <a:spLocks noChangeShapeType="1"/>
          </p:cNvSpPr>
          <p:nvPr/>
        </p:nvSpPr>
        <p:spPr bwMode="auto">
          <a:xfrm flipV="1">
            <a:off x="23622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3" name="Line 13">
            <a:extLst>
              <a:ext uri="{FF2B5EF4-FFF2-40B4-BE49-F238E27FC236}">
                <a16:creationId xmlns:a16="http://schemas.microsoft.com/office/drawing/2014/main" id="{EDB06B75-8148-46AD-B28B-51C62CC4AB37}"/>
              </a:ext>
            </a:extLst>
          </p:cNvPr>
          <p:cNvSpPr>
            <a:spLocks noChangeShapeType="1"/>
          </p:cNvSpPr>
          <p:nvPr/>
        </p:nvSpPr>
        <p:spPr bwMode="auto">
          <a:xfrm flipV="1">
            <a:off x="25146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4" name="Line 14">
            <a:extLst>
              <a:ext uri="{FF2B5EF4-FFF2-40B4-BE49-F238E27FC236}">
                <a16:creationId xmlns:a16="http://schemas.microsoft.com/office/drawing/2014/main" id="{4DF37F64-A9BA-4B76-A827-1E452EA83253}"/>
              </a:ext>
            </a:extLst>
          </p:cNvPr>
          <p:cNvSpPr>
            <a:spLocks noChangeShapeType="1"/>
          </p:cNvSpPr>
          <p:nvPr/>
        </p:nvSpPr>
        <p:spPr bwMode="auto">
          <a:xfrm flipV="1">
            <a:off x="26670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5" name="Line 15">
            <a:extLst>
              <a:ext uri="{FF2B5EF4-FFF2-40B4-BE49-F238E27FC236}">
                <a16:creationId xmlns:a16="http://schemas.microsoft.com/office/drawing/2014/main" id="{9586570C-95DF-4D1A-AF62-9A47E149D3E7}"/>
              </a:ext>
            </a:extLst>
          </p:cNvPr>
          <p:cNvSpPr>
            <a:spLocks noChangeShapeType="1"/>
          </p:cNvSpPr>
          <p:nvPr/>
        </p:nvSpPr>
        <p:spPr bwMode="auto">
          <a:xfrm flipV="1">
            <a:off x="28194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6" name="Line 16">
            <a:extLst>
              <a:ext uri="{FF2B5EF4-FFF2-40B4-BE49-F238E27FC236}">
                <a16:creationId xmlns:a16="http://schemas.microsoft.com/office/drawing/2014/main" id="{3614083A-B2D6-4C70-A1AA-83B4B13F4BF0}"/>
              </a:ext>
            </a:extLst>
          </p:cNvPr>
          <p:cNvSpPr>
            <a:spLocks noChangeShapeType="1"/>
          </p:cNvSpPr>
          <p:nvPr/>
        </p:nvSpPr>
        <p:spPr bwMode="auto">
          <a:xfrm flipV="1">
            <a:off x="29718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7" name="Line 17">
            <a:extLst>
              <a:ext uri="{FF2B5EF4-FFF2-40B4-BE49-F238E27FC236}">
                <a16:creationId xmlns:a16="http://schemas.microsoft.com/office/drawing/2014/main" id="{E52A8BBC-12E8-4210-9185-209B0628A59F}"/>
              </a:ext>
            </a:extLst>
          </p:cNvPr>
          <p:cNvSpPr>
            <a:spLocks noChangeShapeType="1"/>
          </p:cNvSpPr>
          <p:nvPr/>
        </p:nvSpPr>
        <p:spPr bwMode="auto">
          <a:xfrm flipV="1">
            <a:off x="45720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8" name="Line 18">
            <a:extLst>
              <a:ext uri="{FF2B5EF4-FFF2-40B4-BE49-F238E27FC236}">
                <a16:creationId xmlns:a16="http://schemas.microsoft.com/office/drawing/2014/main" id="{6A08A112-EE98-4575-BEFE-1768A50EDD30}"/>
              </a:ext>
            </a:extLst>
          </p:cNvPr>
          <p:cNvSpPr>
            <a:spLocks noChangeShapeType="1"/>
          </p:cNvSpPr>
          <p:nvPr/>
        </p:nvSpPr>
        <p:spPr bwMode="auto">
          <a:xfrm flipV="1">
            <a:off x="47244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9" name="Line 19">
            <a:extLst>
              <a:ext uri="{FF2B5EF4-FFF2-40B4-BE49-F238E27FC236}">
                <a16:creationId xmlns:a16="http://schemas.microsoft.com/office/drawing/2014/main" id="{302C33AC-BC5D-4B92-A073-56E5D1BBF290}"/>
              </a:ext>
            </a:extLst>
          </p:cNvPr>
          <p:cNvSpPr>
            <a:spLocks noChangeShapeType="1"/>
          </p:cNvSpPr>
          <p:nvPr/>
        </p:nvSpPr>
        <p:spPr bwMode="auto">
          <a:xfrm flipV="1">
            <a:off x="48768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0" name="Line 20">
            <a:extLst>
              <a:ext uri="{FF2B5EF4-FFF2-40B4-BE49-F238E27FC236}">
                <a16:creationId xmlns:a16="http://schemas.microsoft.com/office/drawing/2014/main" id="{AA2A4302-D6BA-43ED-B94E-242116E112D6}"/>
              </a:ext>
            </a:extLst>
          </p:cNvPr>
          <p:cNvSpPr>
            <a:spLocks noChangeShapeType="1"/>
          </p:cNvSpPr>
          <p:nvPr/>
        </p:nvSpPr>
        <p:spPr bwMode="auto">
          <a:xfrm flipV="1">
            <a:off x="50292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1" name="Line 21">
            <a:extLst>
              <a:ext uri="{FF2B5EF4-FFF2-40B4-BE49-F238E27FC236}">
                <a16:creationId xmlns:a16="http://schemas.microsoft.com/office/drawing/2014/main" id="{0977C506-6D10-486C-A05F-3E2A8208B503}"/>
              </a:ext>
            </a:extLst>
          </p:cNvPr>
          <p:cNvSpPr>
            <a:spLocks noChangeShapeType="1"/>
          </p:cNvSpPr>
          <p:nvPr/>
        </p:nvSpPr>
        <p:spPr bwMode="auto">
          <a:xfrm flipV="1">
            <a:off x="51816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2" name="Line 22">
            <a:extLst>
              <a:ext uri="{FF2B5EF4-FFF2-40B4-BE49-F238E27FC236}">
                <a16:creationId xmlns:a16="http://schemas.microsoft.com/office/drawing/2014/main" id="{32781251-1BA8-4744-AADF-027C0BDC5BCC}"/>
              </a:ext>
            </a:extLst>
          </p:cNvPr>
          <p:cNvSpPr>
            <a:spLocks noChangeShapeType="1"/>
          </p:cNvSpPr>
          <p:nvPr/>
        </p:nvSpPr>
        <p:spPr bwMode="auto">
          <a:xfrm flipV="1">
            <a:off x="53340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3" name="Line 23">
            <a:extLst>
              <a:ext uri="{FF2B5EF4-FFF2-40B4-BE49-F238E27FC236}">
                <a16:creationId xmlns:a16="http://schemas.microsoft.com/office/drawing/2014/main" id="{9229D370-691C-48C8-B4B7-3E30B68DA8FA}"/>
              </a:ext>
            </a:extLst>
          </p:cNvPr>
          <p:cNvSpPr>
            <a:spLocks noChangeShapeType="1"/>
          </p:cNvSpPr>
          <p:nvPr/>
        </p:nvSpPr>
        <p:spPr bwMode="auto">
          <a:xfrm flipV="1">
            <a:off x="54864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4" name="Line 24">
            <a:extLst>
              <a:ext uri="{FF2B5EF4-FFF2-40B4-BE49-F238E27FC236}">
                <a16:creationId xmlns:a16="http://schemas.microsoft.com/office/drawing/2014/main" id="{DFFAA0DB-640F-4009-BDEF-1687E0064F42}"/>
              </a:ext>
            </a:extLst>
          </p:cNvPr>
          <p:cNvSpPr>
            <a:spLocks noChangeShapeType="1"/>
          </p:cNvSpPr>
          <p:nvPr/>
        </p:nvSpPr>
        <p:spPr bwMode="auto">
          <a:xfrm flipV="1">
            <a:off x="56388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5" name="Line 25">
            <a:extLst>
              <a:ext uri="{FF2B5EF4-FFF2-40B4-BE49-F238E27FC236}">
                <a16:creationId xmlns:a16="http://schemas.microsoft.com/office/drawing/2014/main" id="{26121622-D2E4-466C-9583-53684EBF7F51}"/>
              </a:ext>
            </a:extLst>
          </p:cNvPr>
          <p:cNvSpPr>
            <a:spLocks noChangeShapeType="1"/>
          </p:cNvSpPr>
          <p:nvPr/>
        </p:nvSpPr>
        <p:spPr bwMode="auto">
          <a:xfrm flipV="1">
            <a:off x="57912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6" name="Line 26">
            <a:extLst>
              <a:ext uri="{FF2B5EF4-FFF2-40B4-BE49-F238E27FC236}">
                <a16:creationId xmlns:a16="http://schemas.microsoft.com/office/drawing/2014/main" id="{8E817C1F-4AC2-4A90-8B0C-608C7E499538}"/>
              </a:ext>
            </a:extLst>
          </p:cNvPr>
          <p:cNvSpPr>
            <a:spLocks noChangeShapeType="1"/>
          </p:cNvSpPr>
          <p:nvPr/>
        </p:nvSpPr>
        <p:spPr bwMode="auto">
          <a:xfrm flipV="1">
            <a:off x="59436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7" name="Line 27">
            <a:extLst>
              <a:ext uri="{FF2B5EF4-FFF2-40B4-BE49-F238E27FC236}">
                <a16:creationId xmlns:a16="http://schemas.microsoft.com/office/drawing/2014/main" id="{83D62A37-EF05-4BDE-A8CD-45C9379C38B4}"/>
              </a:ext>
            </a:extLst>
          </p:cNvPr>
          <p:cNvSpPr>
            <a:spLocks noChangeShapeType="1"/>
          </p:cNvSpPr>
          <p:nvPr/>
        </p:nvSpPr>
        <p:spPr bwMode="auto">
          <a:xfrm flipV="1">
            <a:off x="60960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8" name="Line 28">
            <a:extLst>
              <a:ext uri="{FF2B5EF4-FFF2-40B4-BE49-F238E27FC236}">
                <a16:creationId xmlns:a16="http://schemas.microsoft.com/office/drawing/2014/main" id="{66FE4FF6-C720-4EB1-8E93-B30436F8ADDB}"/>
              </a:ext>
            </a:extLst>
          </p:cNvPr>
          <p:cNvSpPr>
            <a:spLocks noChangeShapeType="1"/>
          </p:cNvSpPr>
          <p:nvPr/>
        </p:nvSpPr>
        <p:spPr bwMode="auto">
          <a:xfrm flipV="1">
            <a:off x="62484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9" name="Line 29">
            <a:extLst>
              <a:ext uri="{FF2B5EF4-FFF2-40B4-BE49-F238E27FC236}">
                <a16:creationId xmlns:a16="http://schemas.microsoft.com/office/drawing/2014/main" id="{DE5C86FE-15DD-4B09-AABC-8909586FF149}"/>
              </a:ext>
            </a:extLst>
          </p:cNvPr>
          <p:cNvSpPr>
            <a:spLocks noChangeShapeType="1"/>
          </p:cNvSpPr>
          <p:nvPr/>
        </p:nvSpPr>
        <p:spPr bwMode="auto">
          <a:xfrm flipV="1">
            <a:off x="64008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70" name="Line 30">
            <a:extLst>
              <a:ext uri="{FF2B5EF4-FFF2-40B4-BE49-F238E27FC236}">
                <a16:creationId xmlns:a16="http://schemas.microsoft.com/office/drawing/2014/main" id="{97E32625-2CEE-4B41-95C6-631653544A79}"/>
              </a:ext>
            </a:extLst>
          </p:cNvPr>
          <p:cNvSpPr>
            <a:spLocks noChangeShapeType="1"/>
          </p:cNvSpPr>
          <p:nvPr/>
        </p:nvSpPr>
        <p:spPr bwMode="auto">
          <a:xfrm flipV="1">
            <a:off x="6553200" y="33528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71" name="Text Box 31">
            <a:extLst>
              <a:ext uri="{FF2B5EF4-FFF2-40B4-BE49-F238E27FC236}">
                <a16:creationId xmlns:a16="http://schemas.microsoft.com/office/drawing/2014/main" id="{F847E9B2-5D27-4123-9DA1-5DCCB16EE557}"/>
              </a:ext>
            </a:extLst>
          </p:cNvPr>
          <p:cNvSpPr txBox="1">
            <a:spLocks noChangeArrowheads="1"/>
          </p:cNvSpPr>
          <p:nvPr/>
        </p:nvSpPr>
        <p:spPr bwMode="auto">
          <a:xfrm>
            <a:off x="822325" y="1143000"/>
            <a:ext cx="810894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400" dirty="0">
                <a:ea typeface="宋体" panose="02010600030101010101" pitchFamily="2" charset="-122"/>
              </a:rPr>
              <a:t>Replace each pixel by the median over N pixels (</a:t>
            </a:r>
            <a:r>
              <a:rPr lang="en-US" altLang="zh-CN" sz="2400" dirty="0">
                <a:solidFill>
                  <a:srgbClr val="C00000"/>
                </a:solidFill>
                <a:ea typeface="宋体" panose="02010600030101010101" pitchFamily="2" charset="-122"/>
              </a:rPr>
              <a:t>5 pixels</a:t>
            </a:r>
            <a:r>
              <a:rPr lang="en-US" altLang="zh-CN" sz="2400" dirty="0">
                <a:ea typeface="宋体" panose="02010600030101010101" pitchFamily="2" charset="-122"/>
              </a:rPr>
              <a:t>, for these examples).  Generalizes to “rank order” filters.</a:t>
            </a:r>
          </a:p>
        </p:txBody>
      </p:sp>
      <p:sp>
        <p:nvSpPr>
          <p:cNvPr id="215072" name="AutoShape 32">
            <a:extLst>
              <a:ext uri="{FF2B5EF4-FFF2-40B4-BE49-F238E27FC236}">
                <a16:creationId xmlns:a16="http://schemas.microsoft.com/office/drawing/2014/main" id="{296A6269-B084-4584-A5F4-3070997F19B7}"/>
              </a:ext>
            </a:extLst>
          </p:cNvPr>
          <p:cNvSpPr>
            <a:spLocks/>
          </p:cNvSpPr>
          <p:nvPr/>
        </p:nvSpPr>
        <p:spPr bwMode="auto">
          <a:xfrm rot="-5400000">
            <a:off x="1638300" y="3390900"/>
            <a:ext cx="228600" cy="762000"/>
          </a:xfrm>
          <a:prstGeom prst="leftBrace">
            <a:avLst>
              <a:gd name="adj1" fmla="val 27778"/>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zh-CN" altLang="zh-CN"/>
          </a:p>
        </p:txBody>
      </p:sp>
      <p:sp>
        <p:nvSpPr>
          <p:cNvPr id="215073" name="Rectangle 33">
            <a:extLst>
              <a:ext uri="{FF2B5EF4-FFF2-40B4-BE49-F238E27FC236}">
                <a16:creationId xmlns:a16="http://schemas.microsoft.com/office/drawing/2014/main" id="{D51F527B-6FC6-4757-85E4-4C1E7C1839BC}"/>
              </a:ext>
            </a:extLst>
          </p:cNvPr>
          <p:cNvSpPr>
            <a:spLocks noChangeArrowheads="1"/>
          </p:cNvSpPr>
          <p:nvPr/>
        </p:nvSpPr>
        <p:spPr bwMode="auto">
          <a:xfrm>
            <a:off x="762000" y="3962400"/>
            <a:ext cx="1981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zh-CN">
                <a:ea typeface="宋体" panose="02010600030101010101" pitchFamily="2" charset="-122"/>
              </a:rPr>
              <a:t>5-pixel neighborhood</a:t>
            </a:r>
          </a:p>
        </p:txBody>
      </p:sp>
      <p:sp>
        <p:nvSpPr>
          <p:cNvPr id="215074" name="Rectangle 34">
            <a:extLst>
              <a:ext uri="{FF2B5EF4-FFF2-40B4-BE49-F238E27FC236}">
                <a16:creationId xmlns:a16="http://schemas.microsoft.com/office/drawing/2014/main" id="{395D293F-D7F0-44FD-889A-30CAE4005703}"/>
              </a:ext>
            </a:extLst>
          </p:cNvPr>
          <p:cNvSpPr>
            <a:spLocks noChangeArrowheads="1"/>
          </p:cNvSpPr>
          <p:nvPr/>
        </p:nvSpPr>
        <p:spPr bwMode="auto">
          <a:xfrm>
            <a:off x="152400" y="2743200"/>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ea typeface="宋体" panose="02010600030101010101" pitchFamily="2" charset="-122"/>
              </a:rPr>
              <a:t>In:</a:t>
            </a:r>
          </a:p>
        </p:txBody>
      </p:sp>
      <p:sp>
        <p:nvSpPr>
          <p:cNvPr id="215075" name="Rectangle 35">
            <a:extLst>
              <a:ext uri="{FF2B5EF4-FFF2-40B4-BE49-F238E27FC236}">
                <a16:creationId xmlns:a16="http://schemas.microsoft.com/office/drawing/2014/main" id="{3AB53A12-15EF-468B-B6DD-E3CF7EF95274}"/>
              </a:ext>
            </a:extLst>
          </p:cNvPr>
          <p:cNvSpPr>
            <a:spLocks noChangeArrowheads="1"/>
          </p:cNvSpPr>
          <p:nvPr/>
        </p:nvSpPr>
        <p:spPr bwMode="auto">
          <a:xfrm>
            <a:off x="3973513" y="2743200"/>
            <a:ext cx="725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ea typeface="宋体" panose="02010600030101010101" pitchFamily="2" charset="-122"/>
              </a:rPr>
              <a:t>Out:</a:t>
            </a:r>
          </a:p>
        </p:txBody>
      </p:sp>
      <p:sp>
        <p:nvSpPr>
          <p:cNvPr id="215076" name="Line 36">
            <a:extLst>
              <a:ext uri="{FF2B5EF4-FFF2-40B4-BE49-F238E27FC236}">
                <a16:creationId xmlns:a16="http://schemas.microsoft.com/office/drawing/2014/main" id="{FA04A628-DE26-4CBA-BF8A-B6C8D48E6D15}"/>
              </a:ext>
            </a:extLst>
          </p:cNvPr>
          <p:cNvSpPr>
            <a:spLocks noChangeShapeType="1"/>
          </p:cNvSpPr>
          <p:nvPr/>
        </p:nvSpPr>
        <p:spPr bwMode="auto">
          <a:xfrm flipV="1">
            <a:off x="990600" y="58674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77" name="Line 37">
            <a:extLst>
              <a:ext uri="{FF2B5EF4-FFF2-40B4-BE49-F238E27FC236}">
                <a16:creationId xmlns:a16="http://schemas.microsoft.com/office/drawing/2014/main" id="{C82C070E-8897-4790-A389-87438C2C4B51}"/>
              </a:ext>
            </a:extLst>
          </p:cNvPr>
          <p:cNvSpPr>
            <a:spLocks noChangeShapeType="1"/>
          </p:cNvSpPr>
          <p:nvPr/>
        </p:nvSpPr>
        <p:spPr bwMode="auto">
          <a:xfrm flipV="1">
            <a:off x="1143000" y="58674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78" name="Line 38">
            <a:extLst>
              <a:ext uri="{FF2B5EF4-FFF2-40B4-BE49-F238E27FC236}">
                <a16:creationId xmlns:a16="http://schemas.microsoft.com/office/drawing/2014/main" id="{79794F42-54BF-47C8-BD1F-708B9D977199}"/>
              </a:ext>
            </a:extLst>
          </p:cNvPr>
          <p:cNvSpPr>
            <a:spLocks noChangeShapeType="1"/>
          </p:cNvSpPr>
          <p:nvPr/>
        </p:nvSpPr>
        <p:spPr bwMode="auto">
          <a:xfrm flipV="1">
            <a:off x="1295400" y="58674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79" name="Line 39">
            <a:extLst>
              <a:ext uri="{FF2B5EF4-FFF2-40B4-BE49-F238E27FC236}">
                <a16:creationId xmlns:a16="http://schemas.microsoft.com/office/drawing/2014/main" id="{A7E2615C-07DB-49A3-A4B5-DC7D794029C3}"/>
              </a:ext>
            </a:extLst>
          </p:cNvPr>
          <p:cNvSpPr>
            <a:spLocks noChangeShapeType="1"/>
          </p:cNvSpPr>
          <p:nvPr/>
        </p:nvSpPr>
        <p:spPr bwMode="auto">
          <a:xfrm flipV="1">
            <a:off x="1447800" y="58674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80" name="Line 40">
            <a:extLst>
              <a:ext uri="{FF2B5EF4-FFF2-40B4-BE49-F238E27FC236}">
                <a16:creationId xmlns:a16="http://schemas.microsoft.com/office/drawing/2014/main" id="{68570CA4-438B-4FD4-BDEA-92280A182D87}"/>
              </a:ext>
            </a:extLst>
          </p:cNvPr>
          <p:cNvSpPr>
            <a:spLocks noChangeShapeType="1"/>
          </p:cNvSpPr>
          <p:nvPr/>
        </p:nvSpPr>
        <p:spPr bwMode="auto">
          <a:xfrm flipV="1">
            <a:off x="1600200" y="5822950"/>
            <a:ext cx="0" cy="3492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81" name="Line 41">
            <a:extLst>
              <a:ext uri="{FF2B5EF4-FFF2-40B4-BE49-F238E27FC236}">
                <a16:creationId xmlns:a16="http://schemas.microsoft.com/office/drawing/2014/main" id="{27ADDE8A-9A06-4A45-92DB-0D2F56D86E7D}"/>
              </a:ext>
            </a:extLst>
          </p:cNvPr>
          <p:cNvSpPr>
            <a:spLocks noChangeShapeType="1"/>
          </p:cNvSpPr>
          <p:nvPr/>
        </p:nvSpPr>
        <p:spPr bwMode="auto">
          <a:xfrm flipV="1">
            <a:off x="1752600" y="5746750"/>
            <a:ext cx="0" cy="4254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82" name="Line 42">
            <a:extLst>
              <a:ext uri="{FF2B5EF4-FFF2-40B4-BE49-F238E27FC236}">
                <a16:creationId xmlns:a16="http://schemas.microsoft.com/office/drawing/2014/main" id="{D2FAF0DE-2864-4D76-BBCD-8E09A11F29AE}"/>
              </a:ext>
            </a:extLst>
          </p:cNvPr>
          <p:cNvSpPr>
            <a:spLocks noChangeShapeType="1"/>
          </p:cNvSpPr>
          <p:nvPr/>
        </p:nvSpPr>
        <p:spPr bwMode="auto">
          <a:xfrm flipV="1">
            <a:off x="1905000" y="5289550"/>
            <a:ext cx="0" cy="8826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83" name="Line 43">
            <a:extLst>
              <a:ext uri="{FF2B5EF4-FFF2-40B4-BE49-F238E27FC236}">
                <a16:creationId xmlns:a16="http://schemas.microsoft.com/office/drawing/2014/main" id="{659F5EAF-5AEA-412C-A59F-D823A95AD1EE}"/>
              </a:ext>
            </a:extLst>
          </p:cNvPr>
          <p:cNvSpPr>
            <a:spLocks noChangeShapeType="1"/>
          </p:cNvSpPr>
          <p:nvPr/>
        </p:nvSpPr>
        <p:spPr bwMode="auto">
          <a:xfrm flipV="1">
            <a:off x="2057400" y="521335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84" name="Rectangle 44">
            <a:extLst>
              <a:ext uri="{FF2B5EF4-FFF2-40B4-BE49-F238E27FC236}">
                <a16:creationId xmlns:a16="http://schemas.microsoft.com/office/drawing/2014/main" id="{18F1C539-017C-4765-B58B-48661832E09E}"/>
              </a:ext>
            </a:extLst>
          </p:cNvPr>
          <p:cNvSpPr>
            <a:spLocks noChangeArrowheads="1"/>
          </p:cNvSpPr>
          <p:nvPr/>
        </p:nvSpPr>
        <p:spPr bwMode="auto">
          <a:xfrm>
            <a:off x="152400" y="5257800"/>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ea typeface="宋体" panose="02010600030101010101" pitchFamily="2" charset="-122"/>
              </a:rPr>
              <a:t>In:</a:t>
            </a:r>
          </a:p>
        </p:txBody>
      </p:sp>
      <p:sp>
        <p:nvSpPr>
          <p:cNvPr id="215085" name="Rectangle 45">
            <a:extLst>
              <a:ext uri="{FF2B5EF4-FFF2-40B4-BE49-F238E27FC236}">
                <a16:creationId xmlns:a16="http://schemas.microsoft.com/office/drawing/2014/main" id="{83BBEC80-ADBB-4F71-9B96-7EAE545AD865}"/>
              </a:ext>
            </a:extLst>
          </p:cNvPr>
          <p:cNvSpPr>
            <a:spLocks noChangeArrowheads="1"/>
          </p:cNvSpPr>
          <p:nvPr/>
        </p:nvSpPr>
        <p:spPr bwMode="auto">
          <a:xfrm>
            <a:off x="3973513" y="5257800"/>
            <a:ext cx="725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ea typeface="宋体" panose="02010600030101010101" pitchFamily="2" charset="-122"/>
              </a:rPr>
              <a:t>Out:</a:t>
            </a:r>
          </a:p>
        </p:txBody>
      </p:sp>
      <p:sp>
        <p:nvSpPr>
          <p:cNvPr id="215086" name="Line 46">
            <a:extLst>
              <a:ext uri="{FF2B5EF4-FFF2-40B4-BE49-F238E27FC236}">
                <a16:creationId xmlns:a16="http://schemas.microsoft.com/office/drawing/2014/main" id="{9BE5EE92-0486-4472-A69A-5462DEB6E775}"/>
              </a:ext>
            </a:extLst>
          </p:cNvPr>
          <p:cNvSpPr>
            <a:spLocks noChangeShapeType="1"/>
          </p:cNvSpPr>
          <p:nvPr/>
        </p:nvSpPr>
        <p:spPr bwMode="auto">
          <a:xfrm flipV="1">
            <a:off x="2209800" y="521335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87" name="Line 47">
            <a:extLst>
              <a:ext uri="{FF2B5EF4-FFF2-40B4-BE49-F238E27FC236}">
                <a16:creationId xmlns:a16="http://schemas.microsoft.com/office/drawing/2014/main" id="{62BA5B60-F37A-4F98-B386-601238339303}"/>
              </a:ext>
            </a:extLst>
          </p:cNvPr>
          <p:cNvSpPr>
            <a:spLocks noChangeShapeType="1"/>
          </p:cNvSpPr>
          <p:nvPr/>
        </p:nvSpPr>
        <p:spPr bwMode="auto">
          <a:xfrm flipV="1">
            <a:off x="2362200" y="521335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88" name="Line 48">
            <a:extLst>
              <a:ext uri="{FF2B5EF4-FFF2-40B4-BE49-F238E27FC236}">
                <a16:creationId xmlns:a16="http://schemas.microsoft.com/office/drawing/2014/main" id="{286EC068-360C-4FB3-B493-566C8641DC45}"/>
              </a:ext>
            </a:extLst>
          </p:cNvPr>
          <p:cNvSpPr>
            <a:spLocks noChangeShapeType="1"/>
          </p:cNvSpPr>
          <p:nvPr/>
        </p:nvSpPr>
        <p:spPr bwMode="auto">
          <a:xfrm flipV="1">
            <a:off x="2514600" y="521335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89" name="Line 49">
            <a:extLst>
              <a:ext uri="{FF2B5EF4-FFF2-40B4-BE49-F238E27FC236}">
                <a16:creationId xmlns:a16="http://schemas.microsoft.com/office/drawing/2014/main" id="{6B0F57C6-8FD7-467D-BBDC-98074EE7B4AE}"/>
              </a:ext>
            </a:extLst>
          </p:cNvPr>
          <p:cNvSpPr>
            <a:spLocks noChangeShapeType="1"/>
          </p:cNvSpPr>
          <p:nvPr/>
        </p:nvSpPr>
        <p:spPr bwMode="auto">
          <a:xfrm flipV="1">
            <a:off x="2667000" y="521335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0" name="Line 50">
            <a:extLst>
              <a:ext uri="{FF2B5EF4-FFF2-40B4-BE49-F238E27FC236}">
                <a16:creationId xmlns:a16="http://schemas.microsoft.com/office/drawing/2014/main" id="{4B1CC07B-3167-4FE0-8A24-22F7A319B8A1}"/>
              </a:ext>
            </a:extLst>
          </p:cNvPr>
          <p:cNvSpPr>
            <a:spLocks noChangeShapeType="1"/>
          </p:cNvSpPr>
          <p:nvPr/>
        </p:nvSpPr>
        <p:spPr bwMode="auto">
          <a:xfrm flipV="1">
            <a:off x="2819400" y="521335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1" name="Line 51">
            <a:extLst>
              <a:ext uri="{FF2B5EF4-FFF2-40B4-BE49-F238E27FC236}">
                <a16:creationId xmlns:a16="http://schemas.microsoft.com/office/drawing/2014/main" id="{ADF3B411-CF89-4101-B33B-3EFBEEDF783C}"/>
              </a:ext>
            </a:extLst>
          </p:cNvPr>
          <p:cNvSpPr>
            <a:spLocks noChangeShapeType="1"/>
          </p:cNvSpPr>
          <p:nvPr/>
        </p:nvSpPr>
        <p:spPr bwMode="auto">
          <a:xfrm flipV="1">
            <a:off x="2971800" y="521335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2" name="Line 52">
            <a:extLst>
              <a:ext uri="{FF2B5EF4-FFF2-40B4-BE49-F238E27FC236}">
                <a16:creationId xmlns:a16="http://schemas.microsoft.com/office/drawing/2014/main" id="{3B479041-D917-43E6-964A-9748078A57A6}"/>
              </a:ext>
            </a:extLst>
          </p:cNvPr>
          <p:cNvSpPr>
            <a:spLocks noChangeShapeType="1"/>
          </p:cNvSpPr>
          <p:nvPr/>
        </p:nvSpPr>
        <p:spPr bwMode="auto">
          <a:xfrm flipV="1">
            <a:off x="4572000" y="582295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3" name="Line 53">
            <a:extLst>
              <a:ext uri="{FF2B5EF4-FFF2-40B4-BE49-F238E27FC236}">
                <a16:creationId xmlns:a16="http://schemas.microsoft.com/office/drawing/2014/main" id="{18C19B27-480A-411F-9A41-0BB659699D4C}"/>
              </a:ext>
            </a:extLst>
          </p:cNvPr>
          <p:cNvSpPr>
            <a:spLocks noChangeShapeType="1"/>
          </p:cNvSpPr>
          <p:nvPr/>
        </p:nvSpPr>
        <p:spPr bwMode="auto">
          <a:xfrm flipV="1">
            <a:off x="4724400" y="582295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4" name="Line 54">
            <a:extLst>
              <a:ext uri="{FF2B5EF4-FFF2-40B4-BE49-F238E27FC236}">
                <a16:creationId xmlns:a16="http://schemas.microsoft.com/office/drawing/2014/main" id="{15AC9E52-F061-46F9-8126-BCFDDE4D48D5}"/>
              </a:ext>
            </a:extLst>
          </p:cNvPr>
          <p:cNvSpPr>
            <a:spLocks noChangeShapeType="1"/>
          </p:cNvSpPr>
          <p:nvPr/>
        </p:nvSpPr>
        <p:spPr bwMode="auto">
          <a:xfrm flipV="1">
            <a:off x="4876800" y="582295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5" name="Line 55">
            <a:extLst>
              <a:ext uri="{FF2B5EF4-FFF2-40B4-BE49-F238E27FC236}">
                <a16:creationId xmlns:a16="http://schemas.microsoft.com/office/drawing/2014/main" id="{E9588354-3F0E-4461-9BF6-EC4021E87A99}"/>
              </a:ext>
            </a:extLst>
          </p:cNvPr>
          <p:cNvSpPr>
            <a:spLocks noChangeShapeType="1"/>
          </p:cNvSpPr>
          <p:nvPr/>
        </p:nvSpPr>
        <p:spPr bwMode="auto">
          <a:xfrm flipV="1">
            <a:off x="5029200" y="582295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6" name="Line 56">
            <a:extLst>
              <a:ext uri="{FF2B5EF4-FFF2-40B4-BE49-F238E27FC236}">
                <a16:creationId xmlns:a16="http://schemas.microsoft.com/office/drawing/2014/main" id="{6CA5C13E-5426-429E-8954-514F55D15503}"/>
              </a:ext>
            </a:extLst>
          </p:cNvPr>
          <p:cNvSpPr>
            <a:spLocks noChangeShapeType="1"/>
          </p:cNvSpPr>
          <p:nvPr/>
        </p:nvSpPr>
        <p:spPr bwMode="auto">
          <a:xfrm flipV="1">
            <a:off x="5181600" y="5778500"/>
            <a:ext cx="0" cy="3492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7" name="Line 57">
            <a:extLst>
              <a:ext uri="{FF2B5EF4-FFF2-40B4-BE49-F238E27FC236}">
                <a16:creationId xmlns:a16="http://schemas.microsoft.com/office/drawing/2014/main" id="{4CE1CA12-F51B-45FB-98C5-A987FAF6CA0D}"/>
              </a:ext>
            </a:extLst>
          </p:cNvPr>
          <p:cNvSpPr>
            <a:spLocks noChangeShapeType="1"/>
          </p:cNvSpPr>
          <p:nvPr/>
        </p:nvSpPr>
        <p:spPr bwMode="auto">
          <a:xfrm flipV="1">
            <a:off x="5334000" y="5702300"/>
            <a:ext cx="0" cy="4254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8" name="Line 58">
            <a:extLst>
              <a:ext uri="{FF2B5EF4-FFF2-40B4-BE49-F238E27FC236}">
                <a16:creationId xmlns:a16="http://schemas.microsoft.com/office/drawing/2014/main" id="{7DBD33C2-3F37-4E5B-9BE8-AC54CC1D88DC}"/>
              </a:ext>
            </a:extLst>
          </p:cNvPr>
          <p:cNvSpPr>
            <a:spLocks noChangeShapeType="1"/>
          </p:cNvSpPr>
          <p:nvPr/>
        </p:nvSpPr>
        <p:spPr bwMode="auto">
          <a:xfrm flipV="1">
            <a:off x="5486400" y="5245100"/>
            <a:ext cx="0" cy="8826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99" name="Line 59">
            <a:extLst>
              <a:ext uri="{FF2B5EF4-FFF2-40B4-BE49-F238E27FC236}">
                <a16:creationId xmlns:a16="http://schemas.microsoft.com/office/drawing/2014/main" id="{9F180C6F-CC39-45FA-A2D0-F1C0DEA3B0BD}"/>
              </a:ext>
            </a:extLst>
          </p:cNvPr>
          <p:cNvSpPr>
            <a:spLocks noChangeShapeType="1"/>
          </p:cNvSpPr>
          <p:nvPr/>
        </p:nvSpPr>
        <p:spPr bwMode="auto">
          <a:xfrm flipV="1">
            <a:off x="5638800" y="516890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00" name="Line 60">
            <a:extLst>
              <a:ext uri="{FF2B5EF4-FFF2-40B4-BE49-F238E27FC236}">
                <a16:creationId xmlns:a16="http://schemas.microsoft.com/office/drawing/2014/main" id="{19ED5C2F-BDA1-4822-92A9-DF44A672CDF1}"/>
              </a:ext>
            </a:extLst>
          </p:cNvPr>
          <p:cNvSpPr>
            <a:spLocks noChangeShapeType="1"/>
          </p:cNvSpPr>
          <p:nvPr/>
        </p:nvSpPr>
        <p:spPr bwMode="auto">
          <a:xfrm flipV="1">
            <a:off x="5791200" y="516890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01" name="Line 61">
            <a:extLst>
              <a:ext uri="{FF2B5EF4-FFF2-40B4-BE49-F238E27FC236}">
                <a16:creationId xmlns:a16="http://schemas.microsoft.com/office/drawing/2014/main" id="{660A7AE4-DFEB-4207-A2BE-3550C7686D3C}"/>
              </a:ext>
            </a:extLst>
          </p:cNvPr>
          <p:cNvSpPr>
            <a:spLocks noChangeShapeType="1"/>
          </p:cNvSpPr>
          <p:nvPr/>
        </p:nvSpPr>
        <p:spPr bwMode="auto">
          <a:xfrm flipV="1">
            <a:off x="5943600" y="516890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02" name="Line 62">
            <a:extLst>
              <a:ext uri="{FF2B5EF4-FFF2-40B4-BE49-F238E27FC236}">
                <a16:creationId xmlns:a16="http://schemas.microsoft.com/office/drawing/2014/main" id="{10192C50-79B2-42A3-A4E4-F8E54ECAD89B}"/>
              </a:ext>
            </a:extLst>
          </p:cNvPr>
          <p:cNvSpPr>
            <a:spLocks noChangeShapeType="1"/>
          </p:cNvSpPr>
          <p:nvPr/>
        </p:nvSpPr>
        <p:spPr bwMode="auto">
          <a:xfrm flipV="1">
            <a:off x="6096000" y="516890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03" name="Line 63">
            <a:extLst>
              <a:ext uri="{FF2B5EF4-FFF2-40B4-BE49-F238E27FC236}">
                <a16:creationId xmlns:a16="http://schemas.microsoft.com/office/drawing/2014/main" id="{7F989422-F04C-423F-9AA0-B0BC80A1FFCC}"/>
              </a:ext>
            </a:extLst>
          </p:cNvPr>
          <p:cNvSpPr>
            <a:spLocks noChangeShapeType="1"/>
          </p:cNvSpPr>
          <p:nvPr/>
        </p:nvSpPr>
        <p:spPr bwMode="auto">
          <a:xfrm flipV="1">
            <a:off x="6248400" y="516890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04" name="Line 64">
            <a:extLst>
              <a:ext uri="{FF2B5EF4-FFF2-40B4-BE49-F238E27FC236}">
                <a16:creationId xmlns:a16="http://schemas.microsoft.com/office/drawing/2014/main" id="{0CCAAC7F-76FD-44ED-98A3-5EB833816534}"/>
              </a:ext>
            </a:extLst>
          </p:cNvPr>
          <p:cNvSpPr>
            <a:spLocks noChangeShapeType="1"/>
          </p:cNvSpPr>
          <p:nvPr/>
        </p:nvSpPr>
        <p:spPr bwMode="auto">
          <a:xfrm flipV="1">
            <a:off x="6400800" y="516890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05" name="Line 65">
            <a:extLst>
              <a:ext uri="{FF2B5EF4-FFF2-40B4-BE49-F238E27FC236}">
                <a16:creationId xmlns:a16="http://schemas.microsoft.com/office/drawing/2014/main" id="{D8E984FD-10D8-4FED-AC70-50589B8D763B}"/>
              </a:ext>
            </a:extLst>
          </p:cNvPr>
          <p:cNvSpPr>
            <a:spLocks noChangeShapeType="1"/>
          </p:cNvSpPr>
          <p:nvPr/>
        </p:nvSpPr>
        <p:spPr bwMode="auto">
          <a:xfrm flipV="1">
            <a:off x="6553200" y="5168900"/>
            <a:ext cx="0" cy="9588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06" name="Text Box 66">
            <a:extLst>
              <a:ext uri="{FF2B5EF4-FFF2-40B4-BE49-F238E27FC236}">
                <a16:creationId xmlns:a16="http://schemas.microsoft.com/office/drawing/2014/main" id="{369E89D6-ABE3-4781-AEB6-2265048EEEE3}"/>
              </a:ext>
            </a:extLst>
          </p:cNvPr>
          <p:cNvSpPr txBox="1">
            <a:spLocks noChangeArrowheads="1"/>
          </p:cNvSpPr>
          <p:nvPr/>
        </p:nvSpPr>
        <p:spPr bwMode="auto">
          <a:xfrm>
            <a:off x="7010407" y="2708275"/>
            <a:ext cx="22097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400" dirty="0">
                <a:solidFill>
                  <a:schemeClr val="accent2"/>
                </a:solidFill>
                <a:ea typeface="宋体" panose="02010600030101010101" pitchFamily="2" charset="-122"/>
              </a:rPr>
              <a:t>Spike noise is removed</a:t>
            </a:r>
          </a:p>
        </p:txBody>
      </p:sp>
      <p:sp>
        <p:nvSpPr>
          <p:cNvPr id="215107" name="Text Box 67">
            <a:extLst>
              <a:ext uri="{FF2B5EF4-FFF2-40B4-BE49-F238E27FC236}">
                <a16:creationId xmlns:a16="http://schemas.microsoft.com/office/drawing/2014/main" id="{BE9E8BD0-65A3-4C75-94F2-2E72E8AD2821}"/>
              </a:ext>
            </a:extLst>
          </p:cNvPr>
          <p:cNvSpPr txBox="1">
            <a:spLocks noChangeArrowheads="1"/>
          </p:cNvSpPr>
          <p:nvPr/>
        </p:nvSpPr>
        <p:spPr bwMode="auto">
          <a:xfrm>
            <a:off x="7130700" y="4558090"/>
            <a:ext cx="18446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400" dirty="0">
                <a:solidFill>
                  <a:schemeClr val="accent2"/>
                </a:solidFill>
                <a:ea typeface="宋体" panose="02010600030101010101" pitchFamily="2" charset="-122"/>
              </a:rPr>
              <a:t>Monotonic edges remain unchanged</a:t>
            </a:r>
          </a:p>
        </p:txBody>
      </p:sp>
      <p:sp>
        <p:nvSpPr>
          <p:cNvPr id="215108" name="TextBox 67">
            <a:extLst>
              <a:ext uri="{FF2B5EF4-FFF2-40B4-BE49-F238E27FC236}">
                <a16:creationId xmlns:a16="http://schemas.microsoft.com/office/drawing/2014/main" id="{4169241C-0010-4DE9-9AEA-6E89DE6712F6}"/>
              </a:ext>
            </a:extLst>
          </p:cNvPr>
          <p:cNvSpPr txBox="1">
            <a:spLocks noChangeArrowheads="1"/>
          </p:cNvSpPr>
          <p:nvPr/>
        </p:nvSpPr>
        <p:spPr bwMode="auto">
          <a:xfrm>
            <a:off x="3089275" y="2020887"/>
            <a:ext cx="2320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ea typeface="宋体" panose="02010600030101010101" pitchFamily="2" charset="-122"/>
              </a:rPr>
              <a:t>Median([1 7 1 5 1]) = 1</a:t>
            </a:r>
          </a:p>
          <a:p>
            <a:r>
              <a:rPr lang="en-US" altLang="zh-CN">
                <a:ea typeface="宋体" panose="02010600030101010101" pitchFamily="2" charset="-122"/>
              </a:rPr>
              <a:t>Mean([1 7 1 5 1]) = 2.8</a:t>
            </a:r>
          </a:p>
        </p:txBody>
      </p:sp>
      <p:sp>
        <p:nvSpPr>
          <p:cNvPr id="2" name="日期占位符 1">
            <a:extLst>
              <a:ext uri="{FF2B5EF4-FFF2-40B4-BE49-F238E27FC236}">
                <a16:creationId xmlns:a16="http://schemas.microsoft.com/office/drawing/2014/main" id="{8BF4C22F-2A24-4B92-860E-331E2234623B}"/>
              </a:ext>
            </a:extLst>
          </p:cNvPr>
          <p:cNvSpPr>
            <a:spLocks noGrp="1"/>
          </p:cNvSpPr>
          <p:nvPr>
            <p:ph type="dt" sz="half" idx="4294967295"/>
          </p:nvPr>
        </p:nvSpPr>
        <p:spPr>
          <a:xfrm>
            <a:off x="7328098" y="6416675"/>
            <a:ext cx="1587302" cy="365125"/>
          </a:xfrm>
          <a:prstGeom prst="rect">
            <a:avLst/>
          </a:prstGeom>
        </p:spPr>
        <p:txBody>
          <a:bodyPr/>
          <a:lstStyle/>
          <a:p>
            <a:fld id="{A5C1036A-E183-431F-A537-9BE9971B2632}" type="datetime5">
              <a:rPr lang="zh-CN" altLang="en-US" smtClean="0"/>
              <a:t>2025/3/3</a:t>
            </a:fld>
            <a:endParaRPr lang="en-US" dirty="0"/>
          </a:p>
        </p:txBody>
      </p:sp>
      <p:sp>
        <p:nvSpPr>
          <p:cNvPr id="3" name="灯片编号占位符 2">
            <a:extLst>
              <a:ext uri="{FF2B5EF4-FFF2-40B4-BE49-F238E27FC236}">
                <a16:creationId xmlns:a16="http://schemas.microsoft.com/office/drawing/2014/main" id="{01E80A30-F433-48C6-845F-48D1CA60850E}"/>
              </a:ext>
            </a:extLst>
          </p:cNvPr>
          <p:cNvSpPr>
            <a:spLocks noGrp="1"/>
          </p:cNvSpPr>
          <p:nvPr>
            <p:ph type="sldNum" sz="quarter" idx="4294967295"/>
          </p:nvPr>
        </p:nvSpPr>
        <p:spPr>
          <a:xfrm>
            <a:off x="6324600" y="6416675"/>
            <a:ext cx="1003498" cy="365125"/>
          </a:xfrm>
          <a:prstGeom prst="rect">
            <a:avLst/>
          </a:prstGeom>
        </p:spPr>
        <p:txBody>
          <a:bodyPr/>
          <a:lstStyle/>
          <a:p>
            <a:fld id="{CF7DC490-98B8-074B-BB30-37775A2447EF}" type="slidenum">
              <a:rPr lang="en-US" smtClean="0"/>
              <a:pPr/>
              <a:t>86</a:t>
            </a:fld>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a:extLst>
              <a:ext uri="{FF2B5EF4-FFF2-40B4-BE49-F238E27FC236}">
                <a16:creationId xmlns:a16="http://schemas.microsoft.com/office/drawing/2014/main" id="{B4133F62-5FEF-4EEF-8A0D-D1D5B04D6D3A}"/>
              </a:ext>
            </a:extLst>
          </p:cNvPr>
          <p:cNvSpPr>
            <a:spLocks noGrp="1"/>
          </p:cNvSpPr>
          <p:nvPr>
            <p:ph type="title"/>
          </p:nvPr>
        </p:nvSpPr>
        <p:spPr/>
        <p:txBody>
          <a:bodyPr/>
          <a:lstStyle/>
          <a:p>
            <a:r>
              <a:rPr lang="en-US" altLang="zh-CN" dirty="0">
                <a:latin typeface="Albertus Extra Bold" pitchFamily="34" charset="0"/>
                <a:ea typeface="宋体" panose="02010600030101010101" pitchFamily="2" charset="-122"/>
              </a:rPr>
              <a:t>Median filtering results</a:t>
            </a:r>
          </a:p>
        </p:txBody>
      </p:sp>
      <p:pic>
        <p:nvPicPr>
          <p:cNvPr id="216067" name="Picture 2">
            <a:extLst>
              <a:ext uri="{FF2B5EF4-FFF2-40B4-BE49-F238E27FC236}">
                <a16:creationId xmlns:a16="http://schemas.microsoft.com/office/drawing/2014/main" id="{83AB42B2-BC8B-4F63-B95F-BD7A9F6F3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48470"/>
            <a:ext cx="29146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068" name="Picture 3">
            <a:extLst>
              <a:ext uri="{FF2B5EF4-FFF2-40B4-BE49-F238E27FC236}">
                <a16:creationId xmlns:a16="http://schemas.microsoft.com/office/drawing/2014/main" id="{F6B0649E-F27D-4C19-B49B-BAA9C836A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48470"/>
            <a:ext cx="29146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9" name="Rectangle 4">
            <a:extLst>
              <a:ext uri="{FF2B5EF4-FFF2-40B4-BE49-F238E27FC236}">
                <a16:creationId xmlns:a16="http://schemas.microsoft.com/office/drawing/2014/main" id="{318A6560-6A63-4FA8-BE7E-E955C30F345C}"/>
              </a:ext>
            </a:extLst>
          </p:cNvPr>
          <p:cNvSpPr>
            <a:spLocks noChangeArrowheads="1"/>
          </p:cNvSpPr>
          <p:nvPr/>
        </p:nvSpPr>
        <p:spPr bwMode="auto">
          <a:xfrm>
            <a:off x="2667000" y="6553200"/>
            <a:ext cx="647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ea typeface="宋体" panose="02010600030101010101" pitchFamily="2" charset="-122"/>
              </a:rPr>
              <a:t>http://homepages.inf.ed.ac.uk/rbf/HIPR2/mean.htm#guidelines</a:t>
            </a:r>
          </a:p>
        </p:txBody>
      </p:sp>
      <p:sp>
        <p:nvSpPr>
          <p:cNvPr id="216070" name="TextBox 5">
            <a:extLst>
              <a:ext uri="{FF2B5EF4-FFF2-40B4-BE49-F238E27FC236}">
                <a16:creationId xmlns:a16="http://schemas.microsoft.com/office/drawing/2014/main" id="{9FE604A9-A832-4345-BDBD-EB4B0FF0EAEE}"/>
              </a:ext>
            </a:extLst>
          </p:cNvPr>
          <p:cNvSpPr txBox="1">
            <a:spLocks noChangeArrowheads="1"/>
          </p:cNvSpPr>
          <p:nvPr/>
        </p:nvSpPr>
        <p:spPr bwMode="auto">
          <a:xfrm>
            <a:off x="457200" y="1186805"/>
            <a:ext cx="42082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400" dirty="0">
                <a:latin typeface="Adobe Caslon Pro" pitchFamily="18" charset="0"/>
                <a:ea typeface="宋体" panose="02010600030101010101" pitchFamily="2" charset="-122"/>
              </a:rPr>
              <a:t>Best for salt and pepper noise</a:t>
            </a:r>
          </a:p>
        </p:txBody>
      </p:sp>
      <p:pic>
        <p:nvPicPr>
          <p:cNvPr id="12290" name="Picture 2">
            <a:extLst>
              <a:ext uri="{FF2B5EF4-FFF2-40B4-BE49-F238E27FC236}">
                <a16:creationId xmlns:a16="http://schemas.microsoft.com/office/drawing/2014/main" id="{BD0CECFE-582F-4DE5-91DC-5B7B9D5C1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075" y="4171305"/>
            <a:ext cx="3981450" cy="2076450"/>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a:extLst>
              <a:ext uri="{FF2B5EF4-FFF2-40B4-BE49-F238E27FC236}">
                <a16:creationId xmlns:a16="http://schemas.microsoft.com/office/drawing/2014/main" id="{B16AF572-566D-4A82-9459-7E5B499BE35F}"/>
              </a:ext>
            </a:extLst>
          </p:cNvPr>
          <p:cNvSpPr>
            <a:spLocks noGrp="1"/>
          </p:cNvSpPr>
          <p:nvPr>
            <p:ph type="dt" sz="half" idx="4294967295"/>
          </p:nvPr>
        </p:nvSpPr>
        <p:spPr>
          <a:xfrm>
            <a:off x="7328098" y="6416675"/>
            <a:ext cx="1587302" cy="365125"/>
          </a:xfrm>
          <a:prstGeom prst="rect">
            <a:avLst/>
          </a:prstGeom>
        </p:spPr>
        <p:txBody>
          <a:bodyPr/>
          <a:lstStyle/>
          <a:p>
            <a:fld id="{610F7A8F-C82B-40DC-B138-D7400DF2CC01}" type="datetime5">
              <a:rPr lang="zh-CN" altLang="en-US" smtClean="0"/>
              <a:t>2025/3/3</a:t>
            </a:fld>
            <a:endParaRPr lang="en-US" dirty="0"/>
          </a:p>
        </p:txBody>
      </p:sp>
      <p:sp>
        <p:nvSpPr>
          <p:cNvPr id="3" name="灯片编号占位符 2">
            <a:extLst>
              <a:ext uri="{FF2B5EF4-FFF2-40B4-BE49-F238E27FC236}">
                <a16:creationId xmlns:a16="http://schemas.microsoft.com/office/drawing/2014/main" id="{C7B72BAF-CF29-44A6-B7F1-ECDB00A0390A}"/>
              </a:ext>
            </a:extLst>
          </p:cNvPr>
          <p:cNvSpPr>
            <a:spLocks noGrp="1"/>
          </p:cNvSpPr>
          <p:nvPr>
            <p:ph type="sldNum" sz="quarter" idx="4294967295"/>
          </p:nvPr>
        </p:nvSpPr>
        <p:spPr>
          <a:xfrm>
            <a:off x="6324600" y="6416675"/>
            <a:ext cx="1003498" cy="365125"/>
          </a:xfrm>
          <a:prstGeom prst="rect">
            <a:avLst/>
          </a:prstGeom>
        </p:spPr>
        <p:txBody>
          <a:bodyPr/>
          <a:lstStyle/>
          <a:p>
            <a:fld id="{CF7DC490-98B8-074B-BB30-37775A2447EF}" type="slidenum">
              <a:rPr lang="en-US" smtClean="0"/>
              <a:pPr/>
              <a:t>87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0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0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5A5272C3-BDB0-4E82-8D37-A98AE5382B1E}"/>
              </a:ext>
            </a:extLst>
          </p:cNvPr>
          <p:cNvSpPr>
            <a:spLocks noGrp="1" noChangeArrowheads="1"/>
          </p:cNvSpPr>
          <p:nvPr>
            <p:ph type="title"/>
          </p:nvPr>
        </p:nvSpPr>
        <p:spPr>
          <a:xfrm>
            <a:off x="685800" y="171450"/>
            <a:ext cx="8458200" cy="571500"/>
          </a:xfrm>
        </p:spPr>
        <p:txBody>
          <a:bodyPr>
            <a:normAutofit fontScale="90000"/>
          </a:bodyPr>
          <a:lstStyle/>
          <a:p>
            <a:r>
              <a:rPr lang="en-US" altLang="zh-CN">
                <a:ea typeface="宋体" panose="02010600030101010101" pitchFamily="2" charset="-122"/>
              </a:rPr>
              <a:t>Median vs. Gaussian filtering</a:t>
            </a:r>
          </a:p>
        </p:txBody>
      </p:sp>
      <p:graphicFrame>
        <p:nvGraphicFramePr>
          <p:cNvPr id="21506" name="Object 3">
            <a:extLst>
              <a:ext uri="{FF2B5EF4-FFF2-40B4-BE49-F238E27FC236}">
                <a16:creationId xmlns:a16="http://schemas.microsoft.com/office/drawing/2014/main" id="{BAAD5E20-EE6A-4651-8BC3-794055575BE5}"/>
              </a:ext>
            </a:extLst>
          </p:cNvPr>
          <p:cNvGraphicFramePr>
            <a:graphicFrameLocks noChangeAspect="1"/>
          </p:cNvGraphicFramePr>
          <p:nvPr/>
        </p:nvGraphicFramePr>
        <p:xfrm>
          <a:off x="0" y="0"/>
          <a:ext cx="1219200" cy="149225"/>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21506" name="Object 3">
                        <a:extLst>
                          <a:ext uri="{FF2B5EF4-FFF2-40B4-BE49-F238E27FC236}">
                            <a16:creationId xmlns:a16="http://schemas.microsoft.com/office/drawing/2014/main" id="{BAAD5E20-EE6A-4651-8BC3-794055575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8" name="AutoShape 4">
            <a:extLst>
              <a:ext uri="{FF2B5EF4-FFF2-40B4-BE49-F238E27FC236}">
                <a16:creationId xmlns:a16="http://schemas.microsoft.com/office/drawing/2014/main" id="{67A6365B-BBB1-4521-926F-6A84B327B21F}"/>
              </a:ext>
            </a:extLst>
          </p:cNvPr>
          <p:cNvSpPr>
            <a:spLocks noChangeAspect="1" noChangeArrowheads="1" noTextEdit="1"/>
          </p:cNvSpPr>
          <p:nvPr/>
        </p:nvSpPr>
        <p:spPr bwMode="auto">
          <a:xfrm>
            <a:off x="914400" y="971550"/>
            <a:ext cx="723900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09" name="Rectangle 5">
            <a:extLst>
              <a:ext uri="{FF2B5EF4-FFF2-40B4-BE49-F238E27FC236}">
                <a16:creationId xmlns:a16="http://schemas.microsoft.com/office/drawing/2014/main" id="{D4C1A8DD-DD4A-464F-AEE6-6ECFD12661B0}"/>
              </a:ext>
            </a:extLst>
          </p:cNvPr>
          <p:cNvSpPr>
            <a:spLocks noChangeArrowheads="1"/>
          </p:cNvSpPr>
          <p:nvPr/>
        </p:nvSpPr>
        <p:spPr bwMode="auto">
          <a:xfrm>
            <a:off x="914400" y="971550"/>
            <a:ext cx="723900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zh-CN" altLang="zh-CN">
              <a:latin typeface="Arial" panose="020B0604020202020204" pitchFamily="34" charset="0"/>
            </a:endParaRPr>
          </a:p>
        </p:txBody>
      </p:sp>
      <p:pic>
        <p:nvPicPr>
          <p:cNvPr id="21510" name="Picture 9" descr="salt_and_pepper2">
            <a:extLst>
              <a:ext uri="{FF2B5EF4-FFF2-40B4-BE49-F238E27FC236}">
                <a16:creationId xmlns:a16="http://schemas.microsoft.com/office/drawing/2014/main" id="{255D0783-DA7B-4026-A837-0ADF2E251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5943" y="1295400"/>
            <a:ext cx="5791200" cy="4979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10">
            <a:extLst>
              <a:ext uri="{FF2B5EF4-FFF2-40B4-BE49-F238E27FC236}">
                <a16:creationId xmlns:a16="http://schemas.microsoft.com/office/drawing/2014/main" id="{70A0DCFC-E5F6-4298-B040-53F7D781612B}"/>
              </a:ext>
            </a:extLst>
          </p:cNvPr>
          <p:cNvSpPr txBox="1">
            <a:spLocks noChangeArrowheads="1"/>
          </p:cNvSpPr>
          <p:nvPr/>
        </p:nvSpPr>
        <p:spPr bwMode="auto">
          <a:xfrm>
            <a:off x="2457450" y="83820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latin typeface="Arial" panose="020B0604020202020204" pitchFamily="34" charset="0"/>
                <a:ea typeface="宋体" panose="02010600030101010101" pitchFamily="2" charset="-122"/>
              </a:rPr>
              <a:t>3x3</a:t>
            </a:r>
          </a:p>
        </p:txBody>
      </p:sp>
      <p:sp>
        <p:nvSpPr>
          <p:cNvPr id="21512" name="Text Box 11">
            <a:extLst>
              <a:ext uri="{FF2B5EF4-FFF2-40B4-BE49-F238E27FC236}">
                <a16:creationId xmlns:a16="http://schemas.microsoft.com/office/drawing/2014/main" id="{27F28F29-7FB4-451D-AC8E-DF7D9992D80A}"/>
              </a:ext>
            </a:extLst>
          </p:cNvPr>
          <p:cNvSpPr txBox="1">
            <a:spLocks noChangeArrowheads="1"/>
          </p:cNvSpPr>
          <p:nvPr/>
        </p:nvSpPr>
        <p:spPr bwMode="auto">
          <a:xfrm>
            <a:off x="4657725" y="83820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latin typeface="Arial" panose="020B0604020202020204" pitchFamily="34" charset="0"/>
                <a:ea typeface="宋体" panose="02010600030101010101" pitchFamily="2" charset="-122"/>
              </a:rPr>
              <a:t>5x5</a:t>
            </a:r>
          </a:p>
        </p:txBody>
      </p:sp>
      <p:sp>
        <p:nvSpPr>
          <p:cNvPr id="21513" name="Text Box 12">
            <a:extLst>
              <a:ext uri="{FF2B5EF4-FFF2-40B4-BE49-F238E27FC236}">
                <a16:creationId xmlns:a16="http://schemas.microsoft.com/office/drawing/2014/main" id="{77833F88-F1E5-4C8B-8AD5-0D8B0A9E2336}"/>
              </a:ext>
            </a:extLst>
          </p:cNvPr>
          <p:cNvSpPr txBox="1">
            <a:spLocks noChangeArrowheads="1"/>
          </p:cNvSpPr>
          <p:nvPr/>
        </p:nvSpPr>
        <p:spPr bwMode="auto">
          <a:xfrm>
            <a:off x="6791325" y="83820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latin typeface="Arial" panose="020B0604020202020204" pitchFamily="34" charset="0"/>
                <a:ea typeface="宋体" panose="02010600030101010101" pitchFamily="2" charset="-122"/>
              </a:rPr>
              <a:t>7x7</a:t>
            </a:r>
          </a:p>
        </p:txBody>
      </p:sp>
      <p:sp>
        <p:nvSpPr>
          <p:cNvPr id="21514" name="Text Box 13">
            <a:extLst>
              <a:ext uri="{FF2B5EF4-FFF2-40B4-BE49-F238E27FC236}">
                <a16:creationId xmlns:a16="http://schemas.microsoft.com/office/drawing/2014/main" id="{4CD293C1-7A4F-40FE-BE7C-3D8E8CC77812}"/>
              </a:ext>
            </a:extLst>
          </p:cNvPr>
          <p:cNvSpPr txBox="1">
            <a:spLocks noChangeArrowheads="1"/>
          </p:cNvSpPr>
          <p:nvPr/>
        </p:nvSpPr>
        <p:spPr bwMode="auto">
          <a:xfrm>
            <a:off x="304800" y="2173288"/>
            <a:ext cx="147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latin typeface="Arial" panose="020B0604020202020204" pitchFamily="34" charset="0"/>
                <a:ea typeface="宋体" panose="02010600030101010101" pitchFamily="2" charset="-122"/>
              </a:rPr>
              <a:t>Gaussian</a:t>
            </a:r>
          </a:p>
        </p:txBody>
      </p:sp>
      <p:sp>
        <p:nvSpPr>
          <p:cNvPr id="21515" name="Text Box 14">
            <a:extLst>
              <a:ext uri="{FF2B5EF4-FFF2-40B4-BE49-F238E27FC236}">
                <a16:creationId xmlns:a16="http://schemas.microsoft.com/office/drawing/2014/main" id="{B68B7DCE-3E80-46DB-B33E-5913AA392EC0}"/>
              </a:ext>
            </a:extLst>
          </p:cNvPr>
          <p:cNvSpPr txBox="1">
            <a:spLocks noChangeArrowheads="1"/>
          </p:cNvSpPr>
          <p:nvPr/>
        </p:nvSpPr>
        <p:spPr bwMode="auto">
          <a:xfrm>
            <a:off x="566738" y="5105400"/>
            <a:ext cx="1185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a:latin typeface="Arial" panose="020B0604020202020204" pitchFamily="34" charset="0"/>
                <a:ea typeface="宋体" panose="02010600030101010101" pitchFamily="2" charset="-122"/>
              </a:rPr>
              <a:t>Median</a:t>
            </a:r>
          </a:p>
        </p:txBody>
      </p:sp>
      <p:sp>
        <p:nvSpPr>
          <p:cNvPr id="2" name="日期占位符 1">
            <a:extLst>
              <a:ext uri="{FF2B5EF4-FFF2-40B4-BE49-F238E27FC236}">
                <a16:creationId xmlns:a16="http://schemas.microsoft.com/office/drawing/2014/main" id="{8C5D07D0-D3B8-41E3-8871-3BEF60FBB8DE}"/>
              </a:ext>
            </a:extLst>
          </p:cNvPr>
          <p:cNvSpPr>
            <a:spLocks noGrp="1"/>
          </p:cNvSpPr>
          <p:nvPr>
            <p:ph type="dt" sz="half" idx="4294967295"/>
          </p:nvPr>
        </p:nvSpPr>
        <p:spPr>
          <a:xfrm>
            <a:off x="7328098" y="6416675"/>
            <a:ext cx="1587302" cy="365125"/>
          </a:xfrm>
          <a:prstGeom prst="rect">
            <a:avLst/>
          </a:prstGeom>
        </p:spPr>
        <p:txBody>
          <a:bodyPr/>
          <a:lstStyle/>
          <a:p>
            <a:fld id="{8FAA9456-3229-4338-BC8B-E3AE4EB6B21D}" type="datetime5">
              <a:rPr lang="zh-CN" altLang="en-US" smtClean="0"/>
              <a:t>2025/3/3</a:t>
            </a:fld>
            <a:endParaRPr lang="en-US" dirty="0"/>
          </a:p>
        </p:txBody>
      </p:sp>
      <p:sp>
        <p:nvSpPr>
          <p:cNvPr id="3" name="灯片编号占位符 2">
            <a:extLst>
              <a:ext uri="{FF2B5EF4-FFF2-40B4-BE49-F238E27FC236}">
                <a16:creationId xmlns:a16="http://schemas.microsoft.com/office/drawing/2014/main" id="{11E51A1D-1D30-4088-B687-B573C3FDEA53}"/>
              </a:ext>
            </a:extLst>
          </p:cNvPr>
          <p:cNvSpPr>
            <a:spLocks noGrp="1"/>
          </p:cNvSpPr>
          <p:nvPr>
            <p:ph type="sldNum" sz="quarter" idx="12"/>
          </p:nvPr>
        </p:nvSpPr>
        <p:spPr/>
        <p:txBody>
          <a:bodyPr/>
          <a:lstStyle/>
          <a:p>
            <a:fld id="{CF7DC490-98B8-074B-BB30-37775A2447EF}" type="slidenum">
              <a:rPr lang="en-US" smtClean="0"/>
              <a:pPr/>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3">
            <a:extLst>
              <a:ext uri="{FF2B5EF4-FFF2-40B4-BE49-F238E27FC236}">
                <a16:creationId xmlns:a16="http://schemas.microsoft.com/office/drawing/2014/main" id="{BAAD5E20-EE6A-4651-8BC3-794055575BE5}"/>
              </a:ext>
            </a:extLst>
          </p:cNvPr>
          <p:cNvGraphicFramePr>
            <a:graphicFrameLocks noChangeAspect="1"/>
          </p:cNvGraphicFramePr>
          <p:nvPr/>
        </p:nvGraphicFramePr>
        <p:xfrm>
          <a:off x="0" y="0"/>
          <a:ext cx="1219200" cy="149225"/>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21506" name="Object 3">
                        <a:extLst>
                          <a:ext uri="{FF2B5EF4-FFF2-40B4-BE49-F238E27FC236}">
                            <a16:creationId xmlns:a16="http://schemas.microsoft.com/office/drawing/2014/main" id="{BAAD5E20-EE6A-4651-8BC3-794055575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97" name="Picture 125">
            <a:extLst>
              <a:ext uri="{FF2B5EF4-FFF2-40B4-BE49-F238E27FC236}">
                <a16:creationId xmlns:a16="http://schemas.microsoft.com/office/drawing/2014/main" id="{AFD36361-5608-4C06-BD43-96B1EB7AA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1184303"/>
            <a:ext cx="4572000" cy="502954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33B819EA-C543-4C42-944D-2C46E148BB0E}"/>
              </a:ext>
            </a:extLst>
          </p:cNvPr>
          <p:cNvSpPr>
            <a:spLocks noGrp="1"/>
          </p:cNvSpPr>
          <p:nvPr>
            <p:ph type="title"/>
          </p:nvPr>
        </p:nvSpPr>
        <p:spPr>
          <a:xfrm>
            <a:off x="457200" y="274638"/>
            <a:ext cx="8229600" cy="1143000"/>
          </a:xfrm>
        </p:spPr>
        <p:txBody>
          <a:bodyPr/>
          <a:lstStyle/>
          <a:p>
            <a:r>
              <a:rPr lang="en-US" altLang="zh-CN" dirty="0">
                <a:latin typeface="Albertus Extra Bold" pitchFamily="34" charset="0"/>
                <a:ea typeface="宋体" panose="02010600030101010101" pitchFamily="2" charset="-122"/>
              </a:rPr>
              <a:t>Median filtering results</a:t>
            </a:r>
          </a:p>
        </p:txBody>
      </p:sp>
      <p:sp>
        <p:nvSpPr>
          <p:cNvPr id="18" name="文本框 17">
            <a:extLst>
              <a:ext uri="{FF2B5EF4-FFF2-40B4-BE49-F238E27FC236}">
                <a16:creationId xmlns:a16="http://schemas.microsoft.com/office/drawing/2014/main" id="{6DE6482F-EDC1-4690-8910-B77037FB2811}"/>
              </a:ext>
            </a:extLst>
          </p:cNvPr>
          <p:cNvSpPr txBox="1"/>
          <p:nvPr/>
        </p:nvSpPr>
        <p:spPr>
          <a:xfrm>
            <a:off x="152400" y="3195935"/>
            <a:ext cx="3200400" cy="923330"/>
          </a:xfrm>
          <a:prstGeom prst="rect">
            <a:avLst/>
          </a:prstGeom>
          <a:noFill/>
        </p:spPr>
        <p:txBody>
          <a:bodyPr wrap="square">
            <a:spAutoFit/>
          </a:bodyPr>
          <a:lstStyle/>
          <a:p>
            <a:r>
              <a:rPr lang="en-US" altLang="zh-CN" b="0" i="0" dirty="0">
                <a:solidFill>
                  <a:srgbClr val="202122"/>
                </a:solidFill>
                <a:effectLst/>
                <a:latin typeface="Arial" panose="020B0604020202020204" pitchFamily="34" charset="0"/>
              </a:rPr>
              <a:t>Example of 3 median filters of varying radiuses applied to the same noisy photograph.</a:t>
            </a:r>
            <a:endParaRPr lang="zh-CN" altLang="en-US" dirty="0"/>
          </a:p>
        </p:txBody>
      </p:sp>
      <p:sp>
        <p:nvSpPr>
          <p:cNvPr id="2" name="日期占位符 1">
            <a:extLst>
              <a:ext uri="{FF2B5EF4-FFF2-40B4-BE49-F238E27FC236}">
                <a16:creationId xmlns:a16="http://schemas.microsoft.com/office/drawing/2014/main" id="{712CD774-F1F0-411D-B710-04DDD0F04265}"/>
              </a:ext>
            </a:extLst>
          </p:cNvPr>
          <p:cNvSpPr>
            <a:spLocks noGrp="1"/>
          </p:cNvSpPr>
          <p:nvPr>
            <p:ph type="dt" sz="half" idx="4294967295"/>
          </p:nvPr>
        </p:nvSpPr>
        <p:spPr>
          <a:xfrm>
            <a:off x="7328098" y="6416675"/>
            <a:ext cx="1587302" cy="365125"/>
          </a:xfrm>
          <a:prstGeom prst="rect">
            <a:avLst/>
          </a:prstGeom>
        </p:spPr>
        <p:txBody>
          <a:bodyPr/>
          <a:lstStyle/>
          <a:p>
            <a:fld id="{A38C3D65-4E41-45F4-8A85-C3395C2953BA}" type="datetime5">
              <a:rPr lang="zh-CN" altLang="en-US" smtClean="0"/>
              <a:t>2025/3/3</a:t>
            </a:fld>
            <a:endParaRPr lang="en-US" dirty="0"/>
          </a:p>
        </p:txBody>
      </p:sp>
      <p:sp>
        <p:nvSpPr>
          <p:cNvPr id="3" name="灯片编号占位符 2">
            <a:extLst>
              <a:ext uri="{FF2B5EF4-FFF2-40B4-BE49-F238E27FC236}">
                <a16:creationId xmlns:a16="http://schemas.microsoft.com/office/drawing/2014/main" id="{F1417404-2B62-4EF9-8BB7-CEAF889CA4CC}"/>
              </a:ext>
            </a:extLst>
          </p:cNvPr>
          <p:cNvSpPr>
            <a:spLocks noGrp="1"/>
          </p:cNvSpPr>
          <p:nvPr>
            <p:ph type="sldNum" sz="quarter" idx="12"/>
          </p:nvPr>
        </p:nvSpPr>
        <p:spPr/>
        <p:txBody>
          <a:bodyPr/>
          <a:lstStyle/>
          <a:p>
            <a:fld id="{CF7DC490-98B8-074B-BB30-37775A2447EF}" type="slidenum">
              <a:rPr lang="en-US" smtClean="0"/>
              <a:pPr/>
              <a:t>89</a:t>
            </a:fld>
            <a:endParaRPr lang="en-US" dirty="0"/>
          </a:p>
        </p:txBody>
      </p:sp>
    </p:spTree>
    <p:extLst>
      <p:ext uri="{BB962C8B-B14F-4D97-AF65-F5344CB8AC3E}">
        <p14:creationId xmlns:p14="http://schemas.microsoft.com/office/powerpoint/2010/main" val="281967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02F0BB7F-1BDA-447A-8D0B-4A0FFD453997}"/>
              </a:ext>
            </a:extLst>
          </p:cNvPr>
          <p:cNvSpPr>
            <a:spLocks noGrp="1"/>
          </p:cNvSpPr>
          <p:nvPr>
            <p:ph type="sldNum" sz="quarter" idx="12"/>
          </p:nvPr>
        </p:nvSpPr>
        <p:spPr>
          <a:xfrm>
            <a:off x="6324600" y="6416675"/>
            <a:ext cx="1003498" cy="365125"/>
          </a:xfrm>
          <a:prstGeom prst="rect">
            <a:avLst/>
          </a:prstGeom>
        </p:spPr>
        <p:txBody>
          <a:bodyPr/>
          <a:lstStyle/>
          <a:p>
            <a:fld id="{CF7DC490-98B8-074B-BB30-37775A2447EF}" type="slidenum">
              <a:rPr lang="en-US" smtClean="0"/>
              <a:pPr/>
              <a:t>9</a:t>
            </a:fld>
            <a:endParaRPr lang="en-US" dirty="0"/>
          </a:p>
        </p:txBody>
      </p:sp>
      <p:pic>
        <p:nvPicPr>
          <p:cNvPr id="11266" name="Picture 2">
            <a:extLst>
              <a:ext uri="{FF2B5EF4-FFF2-40B4-BE49-F238E27FC236}">
                <a16:creationId xmlns:a16="http://schemas.microsoft.com/office/drawing/2014/main" id="{EC073351-A473-433D-963E-189472854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8" y="1532163"/>
            <a:ext cx="8831262" cy="4080723"/>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23CF7047-8241-4276-B20B-71A683B55B08}"/>
              </a:ext>
            </a:extLst>
          </p:cNvPr>
          <p:cNvSpPr>
            <a:spLocks noGrp="1"/>
          </p:cNvSpPr>
          <p:nvPr>
            <p:ph type="title"/>
          </p:nvPr>
        </p:nvSpPr>
        <p:spPr>
          <a:xfrm>
            <a:off x="457200" y="274638"/>
            <a:ext cx="8229600" cy="1143000"/>
          </a:xfrm>
        </p:spPr>
        <p:txBody>
          <a:bodyPr/>
          <a:lstStyle/>
          <a:p>
            <a:r>
              <a:rPr lang="zh-CN" altLang="en-US" dirty="0"/>
              <a:t>视觉应用</a:t>
            </a:r>
          </a:p>
        </p:txBody>
      </p:sp>
      <p:sp>
        <p:nvSpPr>
          <p:cNvPr id="2" name="日期占位符 1">
            <a:extLst>
              <a:ext uri="{FF2B5EF4-FFF2-40B4-BE49-F238E27FC236}">
                <a16:creationId xmlns:a16="http://schemas.microsoft.com/office/drawing/2014/main" id="{1FECC39A-B917-4E04-B361-25550A98BBD3}"/>
              </a:ext>
            </a:extLst>
          </p:cNvPr>
          <p:cNvSpPr>
            <a:spLocks noGrp="1"/>
          </p:cNvSpPr>
          <p:nvPr>
            <p:ph type="dt" sz="half" idx="4294967295"/>
          </p:nvPr>
        </p:nvSpPr>
        <p:spPr>
          <a:xfrm>
            <a:off x="7328098" y="6416675"/>
            <a:ext cx="1587302" cy="365125"/>
          </a:xfrm>
          <a:prstGeom prst="rect">
            <a:avLst/>
          </a:prstGeom>
        </p:spPr>
        <p:txBody>
          <a:bodyPr/>
          <a:lstStyle/>
          <a:p>
            <a:fld id="{CD48F2B7-5604-45B5-9579-FE2E5D90240C}" type="datetime5">
              <a:rPr lang="zh-CN" altLang="en-US" smtClean="0"/>
              <a:t>2025/3/3</a:t>
            </a:fld>
            <a:endParaRPr lang="en-US" dirty="0"/>
          </a:p>
        </p:txBody>
      </p:sp>
    </p:spTree>
    <p:extLst>
      <p:ext uri="{BB962C8B-B14F-4D97-AF65-F5344CB8AC3E}">
        <p14:creationId xmlns:p14="http://schemas.microsoft.com/office/powerpoint/2010/main" val="38745236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a:extLst>
              <a:ext uri="{FF2B5EF4-FFF2-40B4-BE49-F238E27FC236}">
                <a16:creationId xmlns:a16="http://schemas.microsoft.com/office/drawing/2014/main" id="{A8377026-7EFA-4D44-AF98-AE6A9B1F875C}"/>
              </a:ext>
            </a:extLst>
          </p:cNvPr>
          <p:cNvSpPr>
            <a:spLocks noGrp="1"/>
          </p:cNvSpPr>
          <p:nvPr>
            <p:ph type="title"/>
          </p:nvPr>
        </p:nvSpPr>
        <p:spPr>
          <a:xfrm>
            <a:off x="381000" y="762000"/>
            <a:ext cx="8229600" cy="1143000"/>
          </a:xfrm>
        </p:spPr>
        <p:txBody>
          <a:bodyPr/>
          <a:lstStyle/>
          <a:p>
            <a:r>
              <a:rPr lang="en-US" altLang="zh-CN"/>
              <a:t>Edges</a:t>
            </a:r>
          </a:p>
        </p:txBody>
      </p:sp>
      <p:pic>
        <p:nvPicPr>
          <p:cNvPr id="217091" name="Picture 2" descr="http://todayinart.com/files/2009/12/blind-contour-line-drawing.png">
            <a:extLst>
              <a:ext uri="{FF2B5EF4-FFF2-40B4-BE49-F238E27FC236}">
                <a16:creationId xmlns:a16="http://schemas.microsoft.com/office/drawing/2014/main" id="{02E1149F-E129-46D1-97A2-633C7271C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05000"/>
            <a:ext cx="47625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2" name="Rectangle 4">
            <a:extLst>
              <a:ext uri="{FF2B5EF4-FFF2-40B4-BE49-F238E27FC236}">
                <a16:creationId xmlns:a16="http://schemas.microsoft.com/office/drawing/2014/main" id="{D1B4B1AC-A54D-45D3-B35C-371A89CCD4E5}"/>
              </a:ext>
            </a:extLst>
          </p:cNvPr>
          <p:cNvSpPr>
            <a:spLocks noChangeArrowheads="1"/>
          </p:cNvSpPr>
          <p:nvPr/>
        </p:nvSpPr>
        <p:spPr bwMode="auto">
          <a:xfrm>
            <a:off x="0" y="65532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1600"/>
              <a:t>http://todayinart.com/files/2009/12/500x388xblind-contour-line-drawing.png.pagespeed.ic.DOli66Ckz1.png</a:t>
            </a:r>
          </a:p>
        </p:txBody>
      </p:sp>
      <p:sp>
        <p:nvSpPr>
          <p:cNvPr id="2" name="日期占位符 1">
            <a:extLst>
              <a:ext uri="{FF2B5EF4-FFF2-40B4-BE49-F238E27FC236}">
                <a16:creationId xmlns:a16="http://schemas.microsoft.com/office/drawing/2014/main" id="{455CE382-FB5D-4ADB-B663-C6052DCFA0BD}"/>
              </a:ext>
            </a:extLst>
          </p:cNvPr>
          <p:cNvSpPr>
            <a:spLocks noGrp="1"/>
          </p:cNvSpPr>
          <p:nvPr>
            <p:ph type="dt" sz="half" idx="4294967295"/>
          </p:nvPr>
        </p:nvSpPr>
        <p:spPr>
          <a:xfrm>
            <a:off x="7328098" y="6416675"/>
            <a:ext cx="1587302" cy="365125"/>
          </a:xfrm>
          <a:prstGeom prst="rect">
            <a:avLst/>
          </a:prstGeom>
        </p:spPr>
        <p:txBody>
          <a:bodyPr/>
          <a:lstStyle/>
          <a:p>
            <a:fld id="{DA8D974D-B7E3-431D-A7BF-07490A5042F4}" type="datetime5">
              <a:rPr lang="zh-CN" altLang="en-US" smtClean="0"/>
              <a:t>2025/3/3</a:t>
            </a:fld>
            <a:endParaRPr lang="en-US" dirty="0"/>
          </a:p>
        </p:txBody>
      </p:sp>
      <p:sp>
        <p:nvSpPr>
          <p:cNvPr id="3" name="灯片编号占位符 2">
            <a:extLst>
              <a:ext uri="{FF2B5EF4-FFF2-40B4-BE49-F238E27FC236}">
                <a16:creationId xmlns:a16="http://schemas.microsoft.com/office/drawing/2014/main" id="{C31BC435-3C2C-4213-A21F-A25F492F27FB}"/>
              </a:ext>
            </a:extLst>
          </p:cNvPr>
          <p:cNvSpPr>
            <a:spLocks noGrp="1"/>
          </p:cNvSpPr>
          <p:nvPr>
            <p:ph type="sldNum" sz="quarter" idx="12"/>
          </p:nvPr>
        </p:nvSpPr>
        <p:spPr/>
        <p:txBody>
          <a:bodyPr/>
          <a:lstStyle/>
          <a:p>
            <a:fld id="{CF7DC490-98B8-074B-BB30-37775A2447EF}" type="slidenum">
              <a:rPr lang="en-US" smtClean="0"/>
              <a:pPr/>
              <a:t>90</a:t>
            </a:fld>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4">
            <a:extLst>
              <a:ext uri="{FF2B5EF4-FFF2-40B4-BE49-F238E27FC236}">
                <a16:creationId xmlns:a16="http://schemas.microsoft.com/office/drawing/2014/main" id="{DDFDB5A5-3B66-42DE-AB68-9522FB524C9C}"/>
              </a:ext>
            </a:extLst>
          </p:cNvPr>
          <p:cNvGraphicFramePr>
            <a:graphicFrameLocks noGrp="1" noChangeAspect="1"/>
          </p:cNvGraphicFramePr>
          <p:nvPr>
            <p:ph idx="4294967295"/>
          </p:nvPr>
        </p:nvGraphicFramePr>
        <p:xfrm>
          <a:off x="5486400" y="1905000"/>
          <a:ext cx="3332163" cy="3581400"/>
        </p:xfrm>
        <a:graphic>
          <a:graphicData uri="http://schemas.openxmlformats.org/presentationml/2006/ole">
            <mc:AlternateContent xmlns:mc="http://schemas.openxmlformats.org/markup-compatibility/2006">
              <mc:Choice xmlns:v="urn:schemas-microsoft-com:vml" Requires="v">
                <p:oleObj name="Bitmap Image" r:id="rId3" imgW="2161905" imgH="2324424" progId="Paint.Picture">
                  <p:embed/>
                </p:oleObj>
              </mc:Choice>
              <mc:Fallback>
                <p:oleObj name="Bitmap Image" r:id="rId3" imgW="2161905" imgH="2324424" progId="Paint.Picture">
                  <p:embed/>
                  <p:pic>
                    <p:nvPicPr>
                      <p:cNvPr id="22530" name="Object 4">
                        <a:extLst>
                          <a:ext uri="{FF2B5EF4-FFF2-40B4-BE49-F238E27FC236}">
                            <a16:creationId xmlns:a16="http://schemas.microsoft.com/office/drawing/2014/main" id="{DDFDB5A5-3B66-42DE-AB68-9522FB524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905000"/>
                        <a:ext cx="333216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1" name="Rectangle 5">
            <a:extLst>
              <a:ext uri="{FF2B5EF4-FFF2-40B4-BE49-F238E27FC236}">
                <a16:creationId xmlns:a16="http://schemas.microsoft.com/office/drawing/2014/main" id="{DED81A2F-88B5-476C-8629-C989CE55CDF7}"/>
              </a:ext>
            </a:extLst>
          </p:cNvPr>
          <p:cNvSpPr>
            <a:spLocks noGrp="1" noChangeArrowheads="1"/>
          </p:cNvSpPr>
          <p:nvPr>
            <p:ph type="title"/>
          </p:nvPr>
        </p:nvSpPr>
        <p:spPr/>
        <p:txBody>
          <a:bodyPr/>
          <a:lstStyle/>
          <a:p>
            <a:r>
              <a:rPr lang="en-US" altLang="zh-CN">
                <a:ea typeface="宋体" panose="02010600030101010101" pitchFamily="2" charset="-122"/>
              </a:rPr>
              <a:t>Edge detection</a:t>
            </a:r>
          </a:p>
        </p:txBody>
      </p:sp>
      <p:sp>
        <p:nvSpPr>
          <p:cNvPr id="1028" name="Rectangle 7">
            <a:extLst>
              <a:ext uri="{FF2B5EF4-FFF2-40B4-BE49-F238E27FC236}">
                <a16:creationId xmlns:a16="http://schemas.microsoft.com/office/drawing/2014/main" id="{3C3D04B0-576F-4FBD-BE94-88AFBF770191}"/>
              </a:ext>
            </a:extLst>
          </p:cNvPr>
          <p:cNvSpPr>
            <a:spLocks noGrp="1" noChangeArrowheads="1"/>
          </p:cNvSpPr>
          <p:nvPr>
            <p:ph type="body" idx="1"/>
          </p:nvPr>
        </p:nvSpPr>
        <p:spPr>
          <a:xfrm>
            <a:off x="685800" y="1143000"/>
            <a:ext cx="5105400" cy="5257800"/>
          </a:xfrm>
        </p:spPr>
        <p:txBody>
          <a:bodyPr>
            <a:normAutofit fontScale="92500" lnSpcReduction="10000"/>
          </a:bodyPr>
          <a:lstStyle/>
          <a:p>
            <a:pPr>
              <a:buFontTx/>
              <a:buChar char="•"/>
            </a:pPr>
            <a:r>
              <a:rPr lang="en-US" altLang="zh-CN" b="1" dirty="0">
                <a:ea typeface="宋体" panose="02010600030101010101" pitchFamily="2" charset="-122"/>
              </a:rPr>
              <a:t>Goal:  </a:t>
            </a:r>
            <a:r>
              <a:rPr lang="en-US" altLang="zh-CN" dirty="0">
                <a:ea typeface="宋体" panose="02010600030101010101" pitchFamily="2" charset="-122"/>
              </a:rPr>
              <a:t>Identify </a:t>
            </a:r>
            <a:r>
              <a:rPr lang="en-US" altLang="zh-CN" b="1" dirty="0">
                <a:solidFill>
                  <a:srgbClr val="C00000"/>
                </a:solidFill>
                <a:ea typeface="宋体" panose="02010600030101010101" pitchFamily="2" charset="-122"/>
              </a:rPr>
              <a:t>sudden changes</a:t>
            </a:r>
            <a:r>
              <a:rPr lang="en-US" altLang="zh-CN" dirty="0">
                <a:ea typeface="宋体" panose="02010600030101010101" pitchFamily="2" charset="-122"/>
              </a:rPr>
              <a:t> (discontinuities) in an image</a:t>
            </a:r>
          </a:p>
          <a:p>
            <a:pPr lvl="1"/>
            <a:r>
              <a:rPr lang="en-US" altLang="zh-CN" dirty="0">
                <a:ea typeface="宋体" panose="02010600030101010101" pitchFamily="2" charset="-122"/>
              </a:rPr>
              <a:t>Intuitively, most semantic and shape information from the image can be encoded in the edges</a:t>
            </a:r>
          </a:p>
          <a:p>
            <a:pPr lvl="1"/>
            <a:r>
              <a:rPr lang="en-US" altLang="zh-CN" dirty="0">
                <a:ea typeface="宋体" panose="02010600030101010101" pitchFamily="2" charset="-122"/>
              </a:rPr>
              <a:t>More compact than pixels</a:t>
            </a:r>
            <a:br>
              <a:rPr lang="en-US" altLang="zh-CN" dirty="0">
                <a:ea typeface="宋体" panose="02010600030101010101" pitchFamily="2" charset="-122"/>
              </a:rPr>
            </a:br>
            <a:endParaRPr lang="en-US" altLang="zh-CN" dirty="0">
              <a:ea typeface="宋体" panose="02010600030101010101" pitchFamily="2" charset="-122"/>
            </a:endParaRPr>
          </a:p>
          <a:p>
            <a:pPr>
              <a:buFontTx/>
              <a:buChar char="•"/>
            </a:pPr>
            <a:r>
              <a:rPr lang="en-US" altLang="zh-CN" b="1" dirty="0">
                <a:ea typeface="宋体" panose="02010600030101010101" pitchFamily="2" charset="-122"/>
              </a:rPr>
              <a:t>Ideal:</a:t>
            </a:r>
            <a:r>
              <a:rPr lang="en-US" altLang="zh-CN" dirty="0">
                <a:ea typeface="宋体" panose="02010600030101010101" pitchFamily="2" charset="-122"/>
              </a:rPr>
              <a:t> artist’s line drawing (but artist is also using </a:t>
            </a:r>
            <a:r>
              <a:rPr lang="en-US" altLang="zh-CN" b="1" dirty="0">
                <a:ea typeface="宋体" panose="02010600030101010101" pitchFamily="2" charset="-122"/>
              </a:rPr>
              <a:t>object-level</a:t>
            </a:r>
            <a:r>
              <a:rPr lang="en-US" altLang="zh-CN" dirty="0">
                <a:ea typeface="宋体" panose="02010600030101010101" pitchFamily="2" charset="-122"/>
              </a:rPr>
              <a:t> knowledge)</a:t>
            </a:r>
            <a:endParaRPr lang="en-US" altLang="zh-CN" sz="2400" dirty="0">
              <a:ea typeface="宋体" panose="02010600030101010101" pitchFamily="2" charset="-122"/>
            </a:endParaRPr>
          </a:p>
        </p:txBody>
      </p:sp>
      <p:sp>
        <p:nvSpPr>
          <p:cNvPr id="22533" name="Text Box 8">
            <a:extLst>
              <a:ext uri="{FF2B5EF4-FFF2-40B4-BE49-F238E27FC236}">
                <a16:creationId xmlns:a16="http://schemas.microsoft.com/office/drawing/2014/main" id="{7B869AFD-C82C-4BF3-8830-E3403DA94310}"/>
              </a:ext>
            </a:extLst>
          </p:cNvPr>
          <p:cNvSpPr txBox="1">
            <a:spLocks noChangeArrowheads="1"/>
          </p:cNvSpPr>
          <p:nvPr/>
        </p:nvSpPr>
        <p:spPr bwMode="auto">
          <a:xfrm>
            <a:off x="7315200" y="6477000"/>
            <a:ext cx="17653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1200">
                <a:solidFill>
                  <a:srgbClr val="000000"/>
                </a:solidFill>
                <a:latin typeface="Arial" panose="020B0604020202020204" pitchFamily="34" charset="0"/>
                <a:ea typeface="宋体" panose="02010600030101010101" pitchFamily="2" charset="-122"/>
              </a:rPr>
              <a:t>Source: D. Lowe</a:t>
            </a:r>
          </a:p>
        </p:txBody>
      </p:sp>
      <p:sp>
        <p:nvSpPr>
          <p:cNvPr id="7" name="文本框 6">
            <a:extLst>
              <a:ext uri="{FF2B5EF4-FFF2-40B4-BE49-F238E27FC236}">
                <a16:creationId xmlns:a16="http://schemas.microsoft.com/office/drawing/2014/main" id="{1D283747-C246-4EBA-9C67-9C8F3D9B5A19}"/>
              </a:ext>
            </a:extLst>
          </p:cNvPr>
          <p:cNvSpPr txBox="1"/>
          <p:nvPr/>
        </p:nvSpPr>
        <p:spPr>
          <a:xfrm>
            <a:off x="2264113" y="5924304"/>
            <a:ext cx="1469687" cy="461665"/>
          </a:xfrm>
          <a:prstGeom prst="rect">
            <a:avLst/>
          </a:prstGeom>
          <a:noFill/>
        </p:spPr>
        <p:txBody>
          <a:bodyPr wrap="square">
            <a:spAutoFit/>
          </a:bodyPr>
          <a:lstStyle/>
          <a:p>
            <a:pPr algn="ctr">
              <a:spcBef>
                <a:spcPct val="0"/>
              </a:spcBef>
            </a:pPr>
            <a:r>
              <a:rPr lang="zh-CN" altLang="en-US" sz="2400" b="1" dirty="0">
                <a:solidFill>
                  <a:srgbClr val="FF0000"/>
                </a:solidFill>
                <a:latin typeface="Arial" panose="020B0604020202020204" pitchFamily="34" charset="0"/>
                <a:cs typeface="Arial" panose="020B0604020202020204" pitchFamily="34" charset="0"/>
              </a:rPr>
              <a:t>自顶向下</a:t>
            </a:r>
            <a:endParaRPr lang="zh-CN" altLang="zh-CN" sz="2400" b="1" dirty="0">
              <a:solidFill>
                <a:srgbClr val="FF0000"/>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8E72264C-38C5-4E96-BD44-B5DFABD3A2E7}"/>
              </a:ext>
            </a:extLst>
          </p:cNvPr>
          <p:cNvSpPr txBox="1"/>
          <p:nvPr/>
        </p:nvSpPr>
        <p:spPr>
          <a:xfrm>
            <a:off x="2286000" y="3541067"/>
            <a:ext cx="1469687" cy="461665"/>
          </a:xfrm>
          <a:prstGeom prst="rect">
            <a:avLst/>
          </a:prstGeom>
          <a:noFill/>
        </p:spPr>
        <p:txBody>
          <a:bodyPr wrap="square">
            <a:spAutoFit/>
          </a:bodyPr>
          <a:lstStyle/>
          <a:p>
            <a:pPr algn="ctr">
              <a:spcBef>
                <a:spcPct val="0"/>
              </a:spcBef>
            </a:pPr>
            <a:r>
              <a:rPr lang="zh-CN" altLang="en-US" sz="2400" b="1" dirty="0">
                <a:solidFill>
                  <a:srgbClr val="FF0000"/>
                </a:solidFill>
                <a:latin typeface="Arial" panose="020B0604020202020204" pitchFamily="34" charset="0"/>
                <a:cs typeface="Arial" panose="020B0604020202020204" pitchFamily="34" charset="0"/>
              </a:rPr>
              <a:t>自底向上</a:t>
            </a:r>
            <a:endParaRPr lang="zh-CN" altLang="zh-CN" sz="2400" b="1" dirty="0">
              <a:solidFill>
                <a:srgbClr val="FF0000"/>
              </a:solidFill>
              <a:latin typeface="Arial" panose="020B0604020202020204" pitchFamily="34" charset="0"/>
              <a:cs typeface="Arial" panose="020B0604020202020204" pitchFamily="34" charset="0"/>
            </a:endParaRPr>
          </a:p>
        </p:txBody>
      </p:sp>
      <p:sp>
        <p:nvSpPr>
          <p:cNvPr id="2" name="日期占位符 1">
            <a:extLst>
              <a:ext uri="{FF2B5EF4-FFF2-40B4-BE49-F238E27FC236}">
                <a16:creationId xmlns:a16="http://schemas.microsoft.com/office/drawing/2014/main" id="{092DDC82-5DEC-4692-B334-8C916F58BE94}"/>
              </a:ext>
            </a:extLst>
          </p:cNvPr>
          <p:cNvSpPr>
            <a:spLocks noGrp="1"/>
          </p:cNvSpPr>
          <p:nvPr>
            <p:ph type="dt" sz="half" idx="4294967295"/>
          </p:nvPr>
        </p:nvSpPr>
        <p:spPr>
          <a:xfrm>
            <a:off x="7328098" y="6416675"/>
            <a:ext cx="1587302" cy="365125"/>
          </a:xfrm>
          <a:prstGeom prst="rect">
            <a:avLst/>
          </a:prstGeom>
        </p:spPr>
        <p:txBody>
          <a:bodyPr/>
          <a:lstStyle/>
          <a:p>
            <a:fld id="{65C578A1-83B5-4350-9C1A-CF3A3D160661}" type="datetime5">
              <a:rPr lang="zh-CN" altLang="en-US" smtClean="0"/>
              <a:t>2025/3/3</a:t>
            </a:fld>
            <a:endParaRPr lang="en-US" dirty="0"/>
          </a:p>
        </p:txBody>
      </p:sp>
      <p:sp>
        <p:nvSpPr>
          <p:cNvPr id="3" name="灯片编号占位符 2">
            <a:extLst>
              <a:ext uri="{FF2B5EF4-FFF2-40B4-BE49-F238E27FC236}">
                <a16:creationId xmlns:a16="http://schemas.microsoft.com/office/drawing/2014/main" id="{36132990-942B-4DDD-8489-9FB0198C8818}"/>
              </a:ext>
            </a:extLst>
          </p:cNvPr>
          <p:cNvSpPr>
            <a:spLocks noGrp="1"/>
          </p:cNvSpPr>
          <p:nvPr>
            <p:ph type="sldNum" sz="quarter" idx="12"/>
          </p:nvPr>
        </p:nvSpPr>
        <p:spPr/>
        <p:txBody>
          <a:bodyPr/>
          <a:lstStyle/>
          <a:p>
            <a:fld id="{CF7DC490-98B8-074B-BB30-37775A2447EF}" type="slidenum">
              <a:rPr lang="en-US" smtClean="0"/>
              <a:pPr/>
              <a:t>91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63938430-0441-4374-8635-DBFBC224490D}"/>
              </a:ext>
            </a:extLst>
          </p:cNvPr>
          <p:cNvSpPr>
            <a:spLocks noGrp="1" noChangeArrowheads="1"/>
          </p:cNvSpPr>
          <p:nvPr>
            <p:ph type="title"/>
          </p:nvPr>
        </p:nvSpPr>
        <p:spPr/>
        <p:txBody>
          <a:bodyPr/>
          <a:lstStyle/>
          <a:p>
            <a:r>
              <a:rPr lang="en-US" altLang="zh-CN">
                <a:ea typeface="宋体" panose="02010600030101010101" pitchFamily="2" charset="-122"/>
              </a:rPr>
              <a:t>Origin of edges</a:t>
            </a:r>
          </a:p>
        </p:txBody>
      </p:sp>
      <p:sp>
        <p:nvSpPr>
          <p:cNvPr id="23556" name="Rectangle 3">
            <a:extLst>
              <a:ext uri="{FF2B5EF4-FFF2-40B4-BE49-F238E27FC236}">
                <a16:creationId xmlns:a16="http://schemas.microsoft.com/office/drawing/2014/main" id="{0C39B3BE-A90F-4BBB-B783-2C0432BAD2B7}"/>
              </a:ext>
            </a:extLst>
          </p:cNvPr>
          <p:cNvSpPr>
            <a:spLocks noGrp="1" noChangeArrowheads="1"/>
          </p:cNvSpPr>
          <p:nvPr>
            <p:ph type="body" idx="1"/>
          </p:nvPr>
        </p:nvSpPr>
        <p:spPr>
          <a:xfrm>
            <a:off x="685800" y="1066800"/>
            <a:ext cx="7772400" cy="1371600"/>
          </a:xfrm>
        </p:spPr>
        <p:txBody>
          <a:bodyPr/>
          <a:lstStyle/>
          <a:p>
            <a:r>
              <a:rPr lang="en-US" altLang="zh-CN">
                <a:ea typeface="宋体" panose="02010600030101010101" pitchFamily="2" charset="-122"/>
              </a:rPr>
              <a:t>Edges are caused by a variety of factors:</a:t>
            </a:r>
          </a:p>
        </p:txBody>
      </p:sp>
      <p:sp>
        <p:nvSpPr>
          <p:cNvPr id="23557" name="Rectangle 4">
            <a:extLst>
              <a:ext uri="{FF2B5EF4-FFF2-40B4-BE49-F238E27FC236}">
                <a16:creationId xmlns:a16="http://schemas.microsoft.com/office/drawing/2014/main" id="{C0FA20CF-5959-4A82-AFDC-0DF45BF9B4D1}"/>
              </a:ext>
            </a:extLst>
          </p:cNvPr>
          <p:cNvSpPr>
            <a:spLocks noChangeArrowheads="1"/>
          </p:cNvSpPr>
          <p:nvPr/>
        </p:nvSpPr>
        <p:spPr bwMode="auto">
          <a:xfrm>
            <a:off x="1588" y="92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2400">
              <a:solidFill>
                <a:srgbClr val="000000"/>
              </a:solidFill>
              <a:latin typeface="Arial" panose="020B0604020202020204" pitchFamily="34" charset="0"/>
            </a:endParaRPr>
          </a:p>
        </p:txBody>
      </p:sp>
      <p:graphicFrame>
        <p:nvGraphicFramePr>
          <p:cNvPr id="23554" name="Object 5">
            <a:extLst>
              <a:ext uri="{FF2B5EF4-FFF2-40B4-BE49-F238E27FC236}">
                <a16:creationId xmlns:a16="http://schemas.microsoft.com/office/drawing/2014/main" id="{36F6B58A-83C1-4EFE-8A84-C08DE7D2AB34}"/>
              </a:ext>
            </a:extLst>
          </p:cNvPr>
          <p:cNvGraphicFramePr>
            <a:graphicFrameLocks noChangeAspect="1"/>
          </p:cNvGraphicFramePr>
          <p:nvPr/>
        </p:nvGraphicFramePr>
        <p:xfrm>
          <a:off x="1793875" y="2400300"/>
          <a:ext cx="2990850" cy="2857500"/>
        </p:xfrm>
        <a:graphic>
          <a:graphicData uri="http://schemas.openxmlformats.org/presentationml/2006/ole">
            <mc:AlternateContent xmlns:mc="http://schemas.openxmlformats.org/markup-compatibility/2006">
              <mc:Choice xmlns:v="urn:schemas-microsoft-com:vml" Requires="v">
                <p:oleObj name="Photo Editor Photo" r:id="rId3" imgW="2991268" imgH="2857899" progId="MSPhotoEd.3">
                  <p:embed/>
                </p:oleObj>
              </mc:Choice>
              <mc:Fallback>
                <p:oleObj name="Photo Editor Photo" r:id="rId3" imgW="2991268" imgH="2857899" progId="MSPhotoEd.3">
                  <p:embed/>
                  <p:pic>
                    <p:nvPicPr>
                      <p:cNvPr id="23554" name="Object 5">
                        <a:extLst>
                          <a:ext uri="{FF2B5EF4-FFF2-40B4-BE49-F238E27FC236}">
                            <a16:creationId xmlns:a16="http://schemas.microsoft.com/office/drawing/2014/main" id="{36F6B58A-83C1-4EFE-8A84-C08DE7D2A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75" y="2400300"/>
                        <a:ext cx="29908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8" name="Text Box 6">
            <a:extLst>
              <a:ext uri="{FF2B5EF4-FFF2-40B4-BE49-F238E27FC236}">
                <a16:creationId xmlns:a16="http://schemas.microsoft.com/office/drawing/2014/main" id="{B98E4648-4F1C-4ED1-A6D3-621C5B26F08E}"/>
              </a:ext>
            </a:extLst>
          </p:cNvPr>
          <p:cNvSpPr txBox="1">
            <a:spLocks noChangeArrowheads="1"/>
          </p:cNvSpPr>
          <p:nvPr/>
        </p:nvSpPr>
        <p:spPr bwMode="auto">
          <a:xfrm>
            <a:off x="4765675" y="3282950"/>
            <a:ext cx="2308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000" dirty="0">
                <a:solidFill>
                  <a:srgbClr val="000000"/>
                </a:solidFill>
                <a:latin typeface="Arial" panose="020B0604020202020204" pitchFamily="34" charset="0"/>
                <a:ea typeface="宋体" panose="02010600030101010101" pitchFamily="2" charset="-122"/>
              </a:rPr>
              <a:t>depth discontinuity</a:t>
            </a:r>
          </a:p>
        </p:txBody>
      </p:sp>
      <p:sp>
        <p:nvSpPr>
          <p:cNvPr id="23559" name="Text Box 7">
            <a:extLst>
              <a:ext uri="{FF2B5EF4-FFF2-40B4-BE49-F238E27FC236}">
                <a16:creationId xmlns:a16="http://schemas.microsoft.com/office/drawing/2014/main" id="{B80B555F-84BB-4C9A-BD37-B742AAD77191}"/>
              </a:ext>
            </a:extLst>
          </p:cNvPr>
          <p:cNvSpPr txBox="1">
            <a:spLocks noChangeArrowheads="1"/>
          </p:cNvSpPr>
          <p:nvPr/>
        </p:nvSpPr>
        <p:spPr bwMode="auto">
          <a:xfrm>
            <a:off x="4765675" y="3924300"/>
            <a:ext cx="31341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000">
                <a:solidFill>
                  <a:srgbClr val="000000"/>
                </a:solidFill>
                <a:latin typeface="Arial" panose="020B0604020202020204" pitchFamily="34" charset="0"/>
                <a:ea typeface="宋体" panose="02010600030101010101" pitchFamily="2" charset="-122"/>
              </a:rPr>
              <a:t>surface color discontinuity</a:t>
            </a:r>
          </a:p>
        </p:txBody>
      </p:sp>
      <p:sp>
        <p:nvSpPr>
          <p:cNvPr id="23560" name="Text Box 8">
            <a:extLst>
              <a:ext uri="{FF2B5EF4-FFF2-40B4-BE49-F238E27FC236}">
                <a16:creationId xmlns:a16="http://schemas.microsoft.com/office/drawing/2014/main" id="{C1C86113-3E49-4EF0-90F2-6A4620AE1A82}"/>
              </a:ext>
            </a:extLst>
          </p:cNvPr>
          <p:cNvSpPr txBox="1">
            <a:spLocks noChangeArrowheads="1"/>
          </p:cNvSpPr>
          <p:nvPr/>
        </p:nvSpPr>
        <p:spPr bwMode="auto">
          <a:xfrm>
            <a:off x="4765675" y="4578350"/>
            <a:ext cx="29530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000">
                <a:solidFill>
                  <a:srgbClr val="000000"/>
                </a:solidFill>
                <a:latin typeface="Arial" panose="020B0604020202020204" pitchFamily="34" charset="0"/>
                <a:ea typeface="宋体" panose="02010600030101010101" pitchFamily="2" charset="-122"/>
              </a:rPr>
              <a:t>illumination discontinuity</a:t>
            </a:r>
          </a:p>
        </p:txBody>
      </p:sp>
      <p:sp>
        <p:nvSpPr>
          <p:cNvPr id="23561" name="Text Box 9">
            <a:extLst>
              <a:ext uri="{FF2B5EF4-FFF2-40B4-BE49-F238E27FC236}">
                <a16:creationId xmlns:a16="http://schemas.microsoft.com/office/drawing/2014/main" id="{B92D4334-45C7-4BE3-8F59-C7C6F706E6AC}"/>
              </a:ext>
            </a:extLst>
          </p:cNvPr>
          <p:cNvSpPr txBox="1">
            <a:spLocks noChangeArrowheads="1"/>
          </p:cNvSpPr>
          <p:nvPr/>
        </p:nvSpPr>
        <p:spPr bwMode="auto">
          <a:xfrm>
            <a:off x="4765675" y="2628900"/>
            <a:ext cx="3361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000" dirty="0">
                <a:solidFill>
                  <a:srgbClr val="000000"/>
                </a:solidFill>
                <a:latin typeface="Arial" panose="020B0604020202020204" pitchFamily="34" charset="0"/>
                <a:ea typeface="宋体" panose="02010600030101010101" pitchFamily="2" charset="-122"/>
              </a:rPr>
              <a:t>surface normal discontinuity</a:t>
            </a:r>
          </a:p>
        </p:txBody>
      </p:sp>
      <p:sp>
        <p:nvSpPr>
          <p:cNvPr id="23562" name="Text Box 12">
            <a:extLst>
              <a:ext uri="{FF2B5EF4-FFF2-40B4-BE49-F238E27FC236}">
                <a16:creationId xmlns:a16="http://schemas.microsoft.com/office/drawing/2014/main" id="{A29C4DA2-D428-49A6-A970-9E28C3285E5A}"/>
              </a:ext>
            </a:extLst>
          </p:cNvPr>
          <p:cNvSpPr txBox="1">
            <a:spLocks noChangeArrowheads="1"/>
          </p:cNvSpPr>
          <p:nvPr/>
        </p:nvSpPr>
        <p:spPr bwMode="auto">
          <a:xfrm>
            <a:off x="7239000" y="6477000"/>
            <a:ext cx="18415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1200">
                <a:solidFill>
                  <a:srgbClr val="000000"/>
                </a:solidFill>
                <a:latin typeface="Arial" panose="020B0604020202020204" pitchFamily="34" charset="0"/>
                <a:ea typeface="宋体" panose="02010600030101010101" pitchFamily="2" charset="-122"/>
              </a:rPr>
              <a:t>Source: Steve Seitz</a:t>
            </a:r>
          </a:p>
        </p:txBody>
      </p:sp>
      <p:sp>
        <p:nvSpPr>
          <p:cNvPr id="2" name="日期占位符 1">
            <a:extLst>
              <a:ext uri="{FF2B5EF4-FFF2-40B4-BE49-F238E27FC236}">
                <a16:creationId xmlns:a16="http://schemas.microsoft.com/office/drawing/2014/main" id="{5067C4CE-87A1-4F87-B928-459A60663838}"/>
              </a:ext>
            </a:extLst>
          </p:cNvPr>
          <p:cNvSpPr>
            <a:spLocks noGrp="1"/>
          </p:cNvSpPr>
          <p:nvPr>
            <p:ph type="dt" sz="half" idx="4294967295"/>
          </p:nvPr>
        </p:nvSpPr>
        <p:spPr>
          <a:xfrm>
            <a:off x="7328098" y="6416675"/>
            <a:ext cx="1587302" cy="365125"/>
          </a:xfrm>
          <a:prstGeom prst="rect">
            <a:avLst/>
          </a:prstGeom>
        </p:spPr>
        <p:txBody>
          <a:bodyPr/>
          <a:lstStyle/>
          <a:p>
            <a:fld id="{057AF95B-09E5-4818-AF21-027C348BE460}" type="datetime5">
              <a:rPr lang="zh-CN" altLang="en-US" smtClean="0"/>
              <a:t>2025/3/3</a:t>
            </a:fld>
            <a:endParaRPr lang="en-US" dirty="0"/>
          </a:p>
        </p:txBody>
      </p:sp>
      <p:sp>
        <p:nvSpPr>
          <p:cNvPr id="3" name="灯片编号占位符 2">
            <a:extLst>
              <a:ext uri="{FF2B5EF4-FFF2-40B4-BE49-F238E27FC236}">
                <a16:creationId xmlns:a16="http://schemas.microsoft.com/office/drawing/2014/main" id="{DEC8F49D-1A15-4790-B5C0-98D4A40B58B6}"/>
              </a:ext>
            </a:extLst>
          </p:cNvPr>
          <p:cNvSpPr>
            <a:spLocks noGrp="1"/>
          </p:cNvSpPr>
          <p:nvPr>
            <p:ph type="sldNum" sz="quarter" idx="12"/>
          </p:nvPr>
        </p:nvSpPr>
        <p:spPr/>
        <p:txBody>
          <a:bodyPr/>
          <a:lstStyle/>
          <a:p>
            <a:fld id="{CF7DC490-98B8-074B-BB30-37775A2447EF}" type="slidenum">
              <a:rPr lang="en-US" smtClean="0"/>
              <a:pPr/>
              <a:t>92</a:t>
            </a:fld>
            <a:endParaRPr lang="en-US" dirty="0"/>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9">
            <a:extLst>
              <a:ext uri="{FF2B5EF4-FFF2-40B4-BE49-F238E27FC236}">
                <a16:creationId xmlns:a16="http://schemas.microsoft.com/office/drawing/2014/main" id="{C5B97434-D441-4F82-93E3-50ACB648ABDC}"/>
              </a:ext>
            </a:extLst>
          </p:cNvPr>
          <p:cNvSpPr>
            <a:spLocks noChangeArrowheads="1"/>
          </p:cNvSpPr>
          <p:nvPr/>
        </p:nvSpPr>
        <p:spPr bwMode="auto">
          <a:xfrm>
            <a:off x="685800" y="3429000"/>
            <a:ext cx="8077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20000"/>
              </a:spcBef>
            </a:pPr>
            <a:r>
              <a:rPr lang="en-US" altLang="zh-CN" sz="2400">
                <a:solidFill>
                  <a:srgbClr val="000000"/>
                </a:solidFill>
                <a:latin typeface="Arial" panose="020B0604020202020204" pitchFamily="34" charset="0"/>
                <a:ea typeface="宋体" panose="02010600030101010101" pitchFamily="2" charset="-122"/>
              </a:rPr>
              <a:t>The gradient points in the direction of most rapid increase in intensity</a:t>
            </a:r>
            <a:br>
              <a:rPr lang="en-US" altLang="zh-CN" sz="2400">
                <a:solidFill>
                  <a:srgbClr val="000000"/>
                </a:solidFill>
                <a:latin typeface="Arial" panose="020B0604020202020204" pitchFamily="34" charset="0"/>
                <a:ea typeface="宋体" panose="02010600030101010101" pitchFamily="2" charset="-122"/>
              </a:rPr>
            </a:br>
            <a:br>
              <a:rPr lang="en-US" altLang="zh-CN" sz="2400">
                <a:solidFill>
                  <a:srgbClr val="000000"/>
                </a:solidFill>
                <a:latin typeface="Arial" panose="020B0604020202020204" pitchFamily="34" charset="0"/>
                <a:ea typeface="宋体" panose="02010600030101010101" pitchFamily="2" charset="-122"/>
              </a:rPr>
            </a:br>
            <a:br>
              <a:rPr lang="en-US" altLang="zh-CN" sz="2400">
                <a:solidFill>
                  <a:srgbClr val="000000"/>
                </a:solidFill>
                <a:latin typeface="Arial" panose="020B0604020202020204" pitchFamily="34" charset="0"/>
                <a:ea typeface="宋体" panose="02010600030101010101" pitchFamily="2" charset="-122"/>
              </a:rPr>
            </a:br>
            <a:endParaRPr lang="en-US" altLang="zh-CN" sz="2400">
              <a:solidFill>
                <a:srgbClr val="000000"/>
              </a:solidFill>
              <a:latin typeface="Arial" panose="020B0604020202020204" pitchFamily="34" charset="0"/>
              <a:ea typeface="宋体" panose="02010600030101010101" pitchFamily="2" charset="-122"/>
            </a:endParaRPr>
          </a:p>
        </p:txBody>
      </p:sp>
      <p:grpSp>
        <p:nvGrpSpPr>
          <p:cNvPr id="219139" name="Group 2">
            <a:extLst>
              <a:ext uri="{FF2B5EF4-FFF2-40B4-BE49-F238E27FC236}">
                <a16:creationId xmlns:a16="http://schemas.microsoft.com/office/drawing/2014/main" id="{F1EE0247-5853-41D1-9B49-9989590EDBD8}"/>
              </a:ext>
            </a:extLst>
          </p:cNvPr>
          <p:cNvGrpSpPr>
            <a:grpSpLocks/>
          </p:cNvGrpSpPr>
          <p:nvPr/>
        </p:nvGrpSpPr>
        <p:grpSpPr bwMode="auto">
          <a:xfrm>
            <a:off x="6096000" y="2057400"/>
            <a:ext cx="2590800" cy="990600"/>
            <a:chOff x="3840" y="1776"/>
            <a:chExt cx="1632" cy="624"/>
          </a:xfrm>
        </p:grpSpPr>
        <p:grpSp>
          <p:nvGrpSpPr>
            <p:cNvPr id="219163" name="Group 3">
              <a:extLst>
                <a:ext uri="{FF2B5EF4-FFF2-40B4-BE49-F238E27FC236}">
                  <a16:creationId xmlns:a16="http://schemas.microsoft.com/office/drawing/2014/main" id="{8ECA0B76-6436-41B5-A777-68CEFF59A642}"/>
                </a:ext>
              </a:extLst>
            </p:cNvPr>
            <p:cNvGrpSpPr>
              <a:grpSpLocks/>
            </p:cNvGrpSpPr>
            <p:nvPr/>
          </p:nvGrpSpPr>
          <p:grpSpPr bwMode="auto">
            <a:xfrm>
              <a:off x="3840" y="1776"/>
              <a:ext cx="1632" cy="624"/>
              <a:chOff x="3840" y="1776"/>
              <a:chExt cx="1632" cy="624"/>
            </a:xfrm>
          </p:grpSpPr>
          <p:grpSp>
            <p:nvGrpSpPr>
              <p:cNvPr id="219165" name="Group 4">
                <a:extLst>
                  <a:ext uri="{FF2B5EF4-FFF2-40B4-BE49-F238E27FC236}">
                    <a16:creationId xmlns:a16="http://schemas.microsoft.com/office/drawing/2014/main" id="{88670DB8-467D-420E-8D45-66BCBFB1F619}"/>
                  </a:ext>
                </a:extLst>
              </p:cNvPr>
              <p:cNvGrpSpPr>
                <a:grpSpLocks/>
              </p:cNvGrpSpPr>
              <p:nvPr/>
            </p:nvGrpSpPr>
            <p:grpSpPr bwMode="auto">
              <a:xfrm>
                <a:off x="3840" y="1776"/>
                <a:ext cx="624" cy="624"/>
                <a:chOff x="3840" y="1776"/>
                <a:chExt cx="624" cy="624"/>
              </a:xfrm>
            </p:grpSpPr>
            <p:sp>
              <p:nvSpPr>
                <p:cNvPr id="974853" name="Rectangle 5">
                  <a:extLst>
                    <a:ext uri="{FF2B5EF4-FFF2-40B4-BE49-F238E27FC236}">
                      <a16:creationId xmlns:a16="http://schemas.microsoft.com/office/drawing/2014/main" id="{69A13289-0510-45E2-B3EA-996F73841841}"/>
                    </a:ext>
                  </a:extLst>
                </p:cNvPr>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w="9525">
                  <a:noFill/>
                  <a:miter lim="800000"/>
                  <a:headEnd/>
                  <a:tailEnd/>
                </a:ln>
                <a:effectLst/>
              </p:spPr>
              <p:txBody>
                <a:bodyPr wrap="none" anchor="ctr"/>
                <a:lstStyle/>
                <a:p>
                  <a:pPr eaLnBrk="0" hangingPunct="0">
                    <a:defRPr/>
                  </a:pPr>
                  <a:endParaRPr lang="en-US" sz="2400">
                    <a:solidFill>
                      <a:srgbClr val="000000"/>
                    </a:solidFill>
                    <a:latin typeface="+mn-lt"/>
                    <a:cs typeface="Arial" charset="0"/>
                  </a:endParaRPr>
                </a:p>
              </p:txBody>
            </p:sp>
            <p:sp>
              <p:nvSpPr>
                <p:cNvPr id="219168" name="Line 6">
                  <a:extLst>
                    <a:ext uri="{FF2B5EF4-FFF2-40B4-BE49-F238E27FC236}">
                      <a16:creationId xmlns:a16="http://schemas.microsoft.com/office/drawing/2014/main" id="{19A5D6DD-FC92-4116-93B0-B59E27FC5448}"/>
                    </a:ext>
                  </a:extLst>
                </p:cNvPr>
                <p:cNvSpPr>
                  <a:spLocks noChangeShapeType="1"/>
                </p:cNvSpPr>
                <p:nvPr/>
              </p:nvSpPr>
              <p:spPr bwMode="auto">
                <a:xfrm flipV="1">
                  <a:off x="4161" y="1872"/>
                  <a:ext cx="207" cy="20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219166" name="Picture 7" descr="Edittex">
                <a:extLst>
                  <a:ext uri="{FF2B5EF4-FFF2-40B4-BE49-F238E27FC236}">
                    <a16:creationId xmlns:a16="http://schemas.microsoft.com/office/drawing/2014/main" id="{A7425274-9C53-4E0B-9C80-857A717D4EF0}"/>
                  </a:ext>
                </a:extLst>
              </p:cNvPr>
              <p:cNvPicPr>
                <a:picLocks noChangeAspect="1" noChangeArrowheads="1"/>
              </p:cNvPicPr>
              <p:nvPr>
                <p:custDataLst>
                  <p:tags r:id="rId7"/>
                </p:custDataLst>
              </p:nvPr>
            </p:nvPicPr>
            <p:blipFill>
              <a:blip r:embed="rId10">
                <a:extLst>
                  <a:ext uri="{28A0092B-C50C-407E-A947-70E740481C1C}">
                    <a14:useLocalDpi xmlns:a14="http://schemas.microsoft.com/office/drawing/2010/main" val="0"/>
                  </a:ext>
                </a:extLst>
              </a:blip>
              <a:srcRect/>
              <a:stretch>
                <a:fillRect/>
              </a:stretch>
            </p:blipFill>
            <p:spPr bwMode="auto">
              <a:xfrm>
                <a:off x="4505" y="1824"/>
                <a:ext cx="967"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9164" name="Oval 8">
              <a:extLst>
                <a:ext uri="{FF2B5EF4-FFF2-40B4-BE49-F238E27FC236}">
                  <a16:creationId xmlns:a16="http://schemas.microsoft.com/office/drawing/2014/main" id="{87C4139C-3A7E-4BED-82F4-1B6E72643FF9}"/>
                </a:ext>
              </a:extLst>
            </p:cNvPr>
            <p:cNvSpPr>
              <a:spLocks noChangeArrowheads="1"/>
            </p:cNvSpPr>
            <p:nvPr/>
          </p:nvSpPr>
          <p:spPr bwMode="auto">
            <a:xfrm>
              <a:off x="4128" y="2064"/>
              <a:ext cx="48" cy="4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2400">
                <a:solidFill>
                  <a:srgbClr val="000000"/>
                </a:solidFill>
                <a:latin typeface="Arial" panose="020B0604020202020204" pitchFamily="34" charset="0"/>
              </a:endParaRPr>
            </a:p>
          </p:txBody>
        </p:sp>
      </p:grpSp>
      <p:sp>
        <p:nvSpPr>
          <p:cNvPr id="219140" name="Rectangle 9">
            <a:extLst>
              <a:ext uri="{FF2B5EF4-FFF2-40B4-BE49-F238E27FC236}">
                <a16:creationId xmlns:a16="http://schemas.microsoft.com/office/drawing/2014/main" id="{34B05F2A-0DCD-4346-A6AF-E8FD41528C9A}"/>
              </a:ext>
            </a:extLst>
          </p:cNvPr>
          <p:cNvSpPr>
            <a:spLocks noGrp="1" noChangeArrowheads="1"/>
          </p:cNvSpPr>
          <p:nvPr>
            <p:ph type="title"/>
          </p:nvPr>
        </p:nvSpPr>
        <p:spPr/>
        <p:txBody>
          <a:bodyPr/>
          <a:lstStyle/>
          <a:p>
            <a:r>
              <a:rPr lang="en-US" altLang="zh-CN">
                <a:ea typeface="宋体" panose="02010600030101010101" pitchFamily="2" charset="-122"/>
              </a:rPr>
              <a:t>Image gradient</a:t>
            </a:r>
          </a:p>
        </p:txBody>
      </p:sp>
      <p:sp>
        <p:nvSpPr>
          <p:cNvPr id="219141" name="Rectangle 10">
            <a:extLst>
              <a:ext uri="{FF2B5EF4-FFF2-40B4-BE49-F238E27FC236}">
                <a16:creationId xmlns:a16="http://schemas.microsoft.com/office/drawing/2014/main" id="{8D2E3C63-9D7E-4764-A341-6329F70E7B81}"/>
              </a:ext>
            </a:extLst>
          </p:cNvPr>
          <p:cNvSpPr>
            <a:spLocks noGrp="1" noChangeArrowheads="1"/>
          </p:cNvSpPr>
          <p:nvPr>
            <p:ph type="body" idx="1"/>
          </p:nvPr>
        </p:nvSpPr>
        <p:spPr>
          <a:xfrm>
            <a:off x="685800" y="1219200"/>
            <a:ext cx="8077200" cy="1295400"/>
          </a:xfrm>
        </p:spPr>
        <p:txBody>
          <a:bodyPr>
            <a:normAutofit fontScale="77500" lnSpcReduction="20000"/>
          </a:bodyPr>
          <a:lstStyle/>
          <a:p>
            <a:r>
              <a:rPr lang="en-US" altLang="zh-CN" sz="2400">
                <a:ea typeface="宋体" panose="02010600030101010101" pitchFamily="2" charset="-122"/>
              </a:rPr>
              <a:t>The gradient of an image: </a:t>
            </a:r>
          </a:p>
          <a:p>
            <a:endParaRPr lang="en-US" altLang="zh-CN" sz="2400">
              <a:ea typeface="宋体" panose="02010600030101010101" pitchFamily="2" charset="-122"/>
            </a:endParaRPr>
          </a:p>
          <a:p>
            <a:endParaRPr lang="en-US" altLang="zh-CN">
              <a:ea typeface="宋体" panose="02010600030101010101" pitchFamily="2" charset="-122"/>
            </a:endParaRPr>
          </a:p>
          <a:p>
            <a:r>
              <a:rPr lang="en-US" altLang="zh-CN" sz="2400">
                <a:ea typeface="宋体" panose="02010600030101010101" pitchFamily="2" charset="-122"/>
              </a:rPr>
              <a:t> </a:t>
            </a:r>
          </a:p>
        </p:txBody>
      </p:sp>
      <p:pic>
        <p:nvPicPr>
          <p:cNvPr id="219142" name="Picture 11" descr="Edittex">
            <a:extLst>
              <a:ext uri="{FF2B5EF4-FFF2-40B4-BE49-F238E27FC236}">
                <a16:creationId xmlns:a16="http://schemas.microsoft.com/office/drawing/2014/main" id="{CCAFA383-0280-4E93-99DE-4B06E9CD86D2}"/>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4572000" y="1143000"/>
            <a:ext cx="246856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860" name="Rectangle 12">
            <a:extLst>
              <a:ext uri="{FF2B5EF4-FFF2-40B4-BE49-F238E27FC236}">
                <a16:creationId xmlns:a16="http://schemas.microsoft.com/office/drawing/2014/main" id="{7C084F87-E894-4844-9CD4-2E7CCD83B148}"/>
              </a:ext>
            </a:extLst>
          </p:cNvPr>
          <p:cNvSpPr>
            <a:spLocks noChangeArrowheads="1"/>
          </p:cNvSpPr>
          <p:nvPr/>
        </p:nvSpPr>
        <p:spPr bwMode="auto">
          <a:xfrm>
            <a:off x="1066800" y="2057400"/>
            <a:ext cx="304800" cy="990600"/>
          </a:xfrm>
          <a:prstGeom prst="rect">
            <a:avLst/>
          </a:prstGeom>
          <a:gradFill rotWithShape="0">
            <a:gsLst>
              <a:gs pos="0">
                <a:schemeClr val="tx1"/>
              </a:gs>
              <a:gs pos="100000">
                <a:schemeClr val="tx1">
                  <a:gamma/>
                  <a:tint val="0"/>
                  <a:invGamma/>
                </a:schemeClr>
              </a:gs>
            </a:gsLst>
            <a:lin ang="0" scaled="1"/>
          </a:gradFill>
          <a:ln w="9525">
            <a:noFill/>
            <a:miter lim="800000"/>
            <a:headEnd/>
            <a:tailEnd/>
          </a:ln>
          <a:effectLst/>
        </p:spPr>
        <p:txBody>
          <a:bodyPr wrap="none" anchor="ctr"/>
          <a:lstStyle/>
          <a:p>
            <a:pPr eaLnBrk="0" hangingPunct="0">
              <a:defRPr/>
            </a:pPr>
            <a:endParaRPr lang="en-US" sz="2400">
              <a:solidFill>
                <a:srgbClr val="000000"/>
              </a:solidFill>
              <a:latin typeface="+mn-lt"/>
              <a:cs typeface="Arial" charset="0"/>
            </a:endParaRPr>
          </a:p>
        </p:txBody>
      </p:sp>
      <p:sp>
        <p:nvSpPr>
          <p:cNvPr id="219144" name="Line 13">
            <a:extLst>
              <a:ext uri="{FF2B5EF4-FFF2-40B4-BE49-F238E27FC236}">
                <a16:creationId xmlns:a16="http://schemas.microsoft.com/office/drawing/2014/main" id="{87F5A96F-07CF-40DA-84E9-DFFBA445AC03}"/>
              </a:ext>
            </a:extLst>
          </p:cNvPr>
          <p:cNvSpPr>
            <a:spLocks noChangeShapeType="1"/>
          </p:cNvSpPr>
          <p:nvPr/>
        </p:nvSpPr>
        <p:spPr bwMode="auto">
          <a:xfrm>
            <a:off x="1219200" y="25908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9145" name="Oval 14">
            <a:extLst>
              <a:ext uri="{FF2B5EF4-FFF2-40B4-BE49-F238E27FC236}">
                <a16:creationId xmlns:a16="http://schemas.microsoft.com/office/drawing/2014/main" id="{76D04507-85F0-44E4-A89E-C138074011F6}"/>
              </a:ext>
            </a:extLst>
          </p:cNvPr>
          <p:cNvSpPr>
            <a:spLocks noChangeArrowheads="1"/>
          </p:cNvSpPr>
          <p:nvPr/>
        </p:nvSpPr>
        <p:spPr bwMode="auto">
          <a:xfrm>
            <a:off x="1162050" y="2552700"/>
            <a:ext cx="76200" cy="76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2400">
              <a:solidFill>
                <a:srgbClr val="000000"/>
              </a:solidFill>
              <a:latin typeface="Arial" panose="020B0604020202020204" pitchFamily="34" charset="0"/>
            </a:endParaRPr>
          </a:p>
        </p:txBody>
      </p:sp>
      <p:pic>
        <p:nvPicPr>
          <p:cNvPr id="219146" name="Picture 15" descr="Edittex">
            <a:extLst>
              <a:ext uri="{FF2B5EF4-FFF2-40B4-BE49-F238E27FC236}">
                <a16:creationId xmlns:a16="http://schemas.microsoft.com/office/drawing/2014/main" id="{E994E69F-F06B-4968-87DB-461AE188826C}"/>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524000" y="2132013"/>
            <a:ext cx="1408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9147" name="Group 16">
            <a:extLst>
              <a:ext uri="{FF2B5EF4-FFF2-40B4-BE49-F238E27FC236}">
                <a16:creationId xmlns:a16="http://schemas.microsoft.com/office/drawing/2014/main" id="{D95982C2-F53D-41AB-A202-99D44F86BF39}"/>
              </a:ext>
            </a:extLst>
          </p:cNvPr>
          <p:cNvGrpSpPr>
            <a:grpSpLocks/>
          </p:cNvGrpSpPr>
          <p:nvPr/>
        </p:nvGrpSpPr>
        <p:grpSpPr bwMode="auto">
          <a:xfrm>
            <a:off x="3802063" y="2057400"/>
            <a:ext cx="1882775" cy="1157288"/>
            <a:chOff x="2395" y="1776"/>
            <a:chExt cx="1186" cy="729"/>
          </a:xfrm>
        </p:grpSpPr>
        <p:pic>
          <p:nvPicPr>
            <p:cNvPr id="219159" name="Picture 17" descr="Edittex">
              <a:extLst>
                <a:ext uri="{FF2B5EF4-FFF2-40B4-BE49-F238E27FC236}">
                  <a16:creationId xmlns:a16="http://schemas.microsoft.com/office/drawing/2014/main" id="{EB3CA3B6-9384-458E-A481-0C2D70C2114C}"/>
                </a:ext>
              </a:extLst>
            </p:cNvPr>
            <p:cNvPicPr>
              <a:picLocks noChangeAspect="1" noChangeArrowheads="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2688" y="2256"/>
              <a:ext cx="89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866" name="Rectangle 18">
              <a:extLst>
                <a:ext uri="{FF2B5EF4-FFF2-40B4-BE49-F238E27FC236}">
                  <a16:creationId xmlns:a16="http://schemas.microsoft.com/office/drawing/2014/main" id="{D8EFEF18-9367-44AB-BEBE-0F2C115AC61A}"/>
                </a:ext>
              </a:extLst>
            </p:cNvPr>
            <p:cNvSpPr>
              <a:spLocks noChangeArrowheads="1"/>
            </p:cNvSpPr>
            <p:nvPr/>
          </p:nvSpPr>
          <p:spPr bwMode="auto">
            <a:xfrm rot="5400000">
              <a:off x="2638" y="1533"/>
              <a:ext cx="192" cy="677"/>
            </a:xfrm>
            <a:prstGeom prst="rect">
              <a:avLst/>
            </a:prstGeom>
            <a:gradFill rotWithShape="0">
              <a:gsLst>
                <a:gs pos="0">
                  <a:schemeClr val="tx1"/>
                </a:gs>
                <a:gs pos="100000">
                  <a:schemeClr val="tx1">
                    <a:gamma/>
                    <a:tint val="0"/>
                    <a:invGamma/>
                  </a:schemeClr>
                </a:gs>
              </a:gsLst>
              <a:lin ang="5400000" scaled="1"/>
            </a:gradFill>
            <a:ln w="9525">
              <a:noFill/>
              <a:miter lim="800000"/>
              <a:headEnd/>
              <a:tailEnd/>
            </a:ln>
            <a:effectLst/>
          </p:spPr>
          <p:txBody>
            <a:bodyPr wrap="none" anchor="ctr"/>
            <a:lstStyle/>
            <a:p>
              <a:pPr eaLnBrk="0" hangingPunct="0">
                <a:defRPr/>
              </a:pPr>
              <a:endParaRPr lang="en-US" sz="2400">
                <a:solidFill>
                  <a:srgbClr val="000000"/>
                </a:solidFill>
                <a:latin typeface="+mn-lt"/>
                <a:cs typeface="Arial" charset="0"/>
              </a:endParaRPr>
            </a:p>
          </p:txBody>
        </p:sp>
        <p:sp>
          <p:nvSpPr>
            <p:cNvPr id="219161" name="Line 19">
              <a:extLst>
                <a:ext uri="{FF2B5EF4-FFF2-40B4-BE49-F238E27FC236}">
                  <a16:creationId xmlns:a16="http://schemas.microsoft.com/office/drawing/2014/main" id="{6358C1D5-24E3-4145-84FF-B0FDA33510B9}"/>
                </a:ext>
              </a:extLst>
            </p:cNvPr>
            <p:cNvSpPr>
              <a:spLocks noChangeShapeType="1"/>
            </p:cNvSpPr>
            <p:nvPr/>
          </p:nvSpPr>
          <p:spPr bwMode="auto">
            <a:xfrm rot="5400000">
              <a:off x="2568" y="2040"/>
              <a:ext cx="3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9162" name="Oval 20">
              <a:extLst>
                <a:ext uri="{FF2B5EF4-FFF2-40B4-BE49-F238E27FC236}">
                  <a16:creationId xmlns:a16="http://schemas.microsoft.com/office/drawing/2014/main" id="{B173EA07-A6B6-404C-B375-1B7AB6455085}"/>
                </a:ext>
              </a:extLst>
            </p:cNvPr>
            <p:cNvSpPr>
              <a:spLocks noChangeArrowheads="1"/>
            </p:cNvSpPr>
            <p:nvPr/>
          </p:nvSpPr>
          <p:spPr bwMode="auto">
            <a:xfrm>
              <a:off x="2712" y="1848"/>
              <a:ext cx="48" cy="4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2400">
                <a:solidFill>
                  <a:srgbClr val="000000"/>
                </a:solidFill>
                <a:latin typeface="Arial" panose="020B0604020202020204" pitchFamily="34" charset="0"/>
              </a:endParaRPr>
            </a:p>
          </p:txBody>
        </p:sp>
      </p:grpSp>
      <p:grpSp>
        <p:nvGrpSpPr>
          <p:cNvPr id="219148" name="Group 21">
            <a:extLst>
              <a:ext uri="{FF2B5EF4-FFF2-40B4-BE49-F238E27FC236}">
                <a16:creationId xmlns:a16="http://schemas.microsoft.com/office/drawing/2014/main" id="{EE2F6A7B-7E81-460C-813A-CCB84AB15F4E}"/>
              </a:ext>
            </a:extLst>
          </p:cNvPr>
          <p:cNvGrpSpPr>
            <a:grpSpLocks/>
          </p:cNvGrpSpPr>
          <p:nvPr/>
        </p:nvGrpSpPr>
        <p:grpSpPr bwMode="auto">
          <a:xfrm>
            <a:off x="6581775" y="2068513"/>
            <a:ext cx="485775" cy="509587"/>
            <a:chOff x="4152" y="1776"/>
            <a:chExt cx="306" cy="321"/>
          </a:xfrm>
        </p:grpSpPr>
        <p:sp>
          <p:nvSpPr>
            <p:cNvPr id="219155" name="Line 22">
              <a:extLst>
                <a:ext uri="{FF2B5EF4-FFF2-40B4-BE49-F238E27FC236}">
                  <a16:creationId xmlns:a16="http://schemas.microsoft.com/office/drawing/2014/main" id="{DB2C19BE-A826-4543-9A1E-0FBEE0388ED8}"/>
                </a:ext>
              </a:extLst>
            </p:cNvPr>
            <p:cNvSpPr>
              <a:spLocks noChangeShapeType="1"/>
            </p:cNvSpPr>
            <p:nvPr/>
          </p:nvSpPr>
          <p:spPr bwMode="auto">
            <a:xfrm>
              <a:off x="4155" y="2088"/>
              <a:ext cx="30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9156" name="Line 23">
              <a:extLst>
                <a:ext uri="{FF2B5EF4-FFF2-40B4-BE49-F238E27FC236}">
                  <a16:creationId xmlns:a16="http://schemas.microsoft.com/office/drawing/2014/main" id="{1A2CD392-5FC2-4DBD-BA2F-0570153ACD28}"/>
                </a:ext>
              </a:extLst>
            </p:cNvPr>
            <p:cNvSpPr>
              <a:spLocks noChangeShapeType="1"/>
            </p:cNvSpPr>
            <p:nvPr/>
          </p:nvSpPr>
          <p:spPr bwMode="auto">
            <a:xfrm flipV="1">
              <a:off x="4152" y="1776"/>
              <a:ext cx="0" cy="32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9157" name="Freeform 24">
              <a:extLst>
                <a:ext uri="{FF2B5EF4-FFF2-40B4-BE49-F238E27FC236}">
                  <a16:creationId xmlns:a16="http://schemas.microsoft.com/office/drawing/2014/main" id="{58C77499-D765-4217-81D5-721BACABA650}"/>
                </a:ext>
              </a:extLst>
            </p:cNvPr>
            <p:cNvSpPr>
              <a:spLocks/>
            </p:cNvSpPr>
            <p:nvPr/>
          </p:nvSpPr>
          <p:spPr bwMode="auto">
            <a:xfrm flipV="1">
              <a:off x="4216" y="2032"/>
              <a:ext cx="27" cy="51"/>
            </a:xfrm>
            <a:custGeom>
              <a:avLst/>
              <a:gdLst>
                <a:gd name="T0" fmla="*/ 18 w 27"/>
                <a:gd name="T1" fmla="*/ 0 h 51"/>
                <a:gd name="T2" fmla="*/ 24 w 27"/>
                <a:gd name="T3" fmla="*/ 33 h 51"/>
                <a:gd name="T4" fmla="*/ 0 w 27"/>
                <a:gd name="T5" fmla="*/ 51 h 51"/>
                <a:gd name="T6" fmla="*/ 0 60000 65536"/>
                <a:gd name="T7" fmla="*/ 0 60000 65536"/>
                <a:gd name="T8" fmla="*/ 0 60000 65536"/>
                <a:gd name="T9" fmla="*/ 0 w 27"/>
                <a:gd name="T10" fmla="*/ 0 h 51"/>
                <a:gd name="T11" fmla="*/ 27 w 27"/>
                <a:gd name="T12" fmla="*/ 51 h 51"/>
              </a:gdLst>
              <a:ahLst/>
              <a:cxnLst>
                <a:cxn ang="T6">
                  <a:pos x="T0" y="T1"/>
                </a:cxn>
                <a:cxn ang="T7">
                  <a:pos x="T2" y="T3"/>
                </a:cxn>
                <a:cxn ang="T8">
                  <a:pos x="T4" y="T5"/>
                </a:cxn>
              </a:cxnLst>
              <a:rect l="T9" t="T10" r="T11" b="T12"/>
              <a:pathLst>
                <a:path w="27" h="51">
                  <a:moveTo>
                    <a:pt x="18" y="0"/>
                  </a:moveTo>
                  <a:cubicBezTo>
                    <a:pt x="22" y="12"/>
                    <a:pt x="27" y="25"/>
                    <a:pt x="24" y="33"/>
                  </a:cubicBezTo>
                  <a:cubicBezTo>
                    <a:pt x="21" y="41"/>
                    <a:pt x="10" y="46"/>
                    <a:pt x="0" y="51"/>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219158" name="Picture 25" descr="Edittex">
              <a:extLst>
                <a:ext uri="{FF2B5EF4-FFF2-40B4-BE49-F238E27FC236}">
                  <a16:creationId xmlns:a16="http://schemas.microsoft.com/office/drawing/2014/main" id="{C332E35F-C8B2-4F72-8821-D7E7F772A0E9}"/>
                </a:ext>
              </a:extLst>
            </p:cNvPr>
            <p:cNvPicPr>
              <a:picLocks noChangeAspect="1" noChangeArrowheads="1"/>
            </p:cNvPicPr>
            <p:nvPr>
              <p:custDataLst>
                <p:tags r:id="rId5"/>
              </p:custDataLst>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 y="1968"/>
              <a:ext cx="69"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9" name="Rectangle 26">
            <a:extLst>
              <a:ext uri="{FF2B5EF4-FFF2-40B4-BE49-F238E27FC236}">
                <a16:creationId xmlns:a16="http://schemas.microsoft.com/office/drawing/2014/main" id="{A3790E2A-8640-4742-B93D-A2569E7C21A9}"/>
              </a:ext>
            </a:extLst>
          </p:cNvPr>
          <p:cNvSpPr>
            <a:spLocks noChangeArrowheads="1"/>
          </p:cNvSpPr>
          <p:nvPr/>
        </p:nvSpPr>
        <p:spPr bwMode="auto">
          <a:xfrm>
            <a:off x="685800" y="4724400"/>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20000"/>
              </a:spcBef>
            </a:pPr>
            <a:r>
              <a:rPr lang="en-US" altLang="zh-CN" sz="2400">
                <a:solidFill>
                  <a:srgbClr val="000000"/>
                </a:solidFill>
                <a:latin typeface="Arial" panose="020B0604020202020204" pitchFamily="34" charset="0"/>
                <a:ea typeface="宋体" panose="02010600030101010101" pitchFamily="2" charset="-122"/>
              </a:rPr>
              <a:t>The gradient direction is given by</a:t>
            </a:r>
          </a:p>
        </p:txBody>
      </p:sp>
      <p:pic>
        <p:nvPicPr>
          <p:cNvPr id="9230" name="Picture 27" descr="Edittex">
            <a:extLst>
              <a:ext uri="{FF2B5EF4-FFF2-40B4-BE49-F238E27FC236}">
                <a16:creationId xmlns:a16="http://schemas.microsoft.com/office/drawing/2014/main" id="{1C0E3340-3235-43DA-9A45-708C73EBD392}"/>
              </a:ext>
            </a:extLst>
          </p:cNvPr>
          <p:cNvPicPr>
            <a:picLocks noChangeAspect="1" noChangeArrowheads="1"/>
          </p:cNvPicPr>
          <p:nvPr>
            <p:custDataLst>
              <p:tags r:id="rId3"/>
            </p:custDataLst>
          </p:nvPr>
        </p:nvPicPr>
        <p:blipFill>
          <a:blip r:embed="rId14">
            <a:extLst>
              <a:ext uri="{28A0092B-C50C-407E-A947-70E740481C1C}">
                <a14:useLocalDpi xmlns:a14="http://schemas.microsoft.com/office/drawing/2010/main" val="0"/>
              </a:ext>
            </a:extLst>
          </a:blip>
          <a:srcRect/>
          <a:stretch>
            <a:fillRect/>
          </a:stretch>
        </p:blipFill>
        <p:spPr bwMode="auto">
          <a:xfrm>
            <a:off x="5562600" y="4735513"/>
            <a:ext cx="2797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28" descr="Edittex">
            <a:extLst>
              <a:ext uri="{FF2B5EF4-FFF2-40B4-BE49-F238E27FC236}">
                <a16:creationId xmlns:a16="http://schemas.microsoft.com/office/drawing/2014/main" id="{4AC45774-C147-4996-8F60-DB102972C0BE}"/>
              </a:ext>
            </a:extLst>
          </p:cNvPr>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3225006" y="5778555"/>
            <a:ext cx="2870994" cy="51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52" name="Text Box 31">
            <a:extLst>
              <a:ext uri="{FF2B5EF4-FFF2-40B4-BE49-F238E27FC236}">
                <a16:creationId xmlns:a16="http://schemas.microsoft.com/office/drawing/2014/main" id="{BC147958-4D5D-4AD4-A98B-5BB0D846D50C}"/>
              </a:ext>
            </a:extLst>
          </p:cNvPr>
          <p:cNvSpPr txBox="1">
            <a:spLocks noChangeArrowheads="1"/>
          </p:cNvSpPr>
          <p:nvPr/>
        </p:nvSpPr>
        <p:spPr bwMode="auto">
          <a:xfrm>
            <a:off x="7315200" y="6477000"/>
            <a:ext cx="17653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1200">
                <a:solidFill>
                  <a:srgbClr val="000000"/>
                </a:solidFill>
                <a:latin typeface="Arial" panose="020B0604020202020204" pitchFamily="34" charset="0"/>
                <a:ea typeface="宋体" panose="02010600030101010101" pitchFamily="2" charset="-122"/>
              </a:rPr>
              <a:t>Source: Steve Seitz</a:t>
            </a:r>
          </a:p>
        </p:txBody>
      </p:sp>
      <p:sp>
        <p:nvSpPr>
          <p:cNvPr id="31" name="Rectangle 30">
            <a:extLst>
              <a:ext uri="{FF2B5EF4-FFF2-40B4-BE49-F238E27FC236}">
                <a16:creationId xmlns:a16="http://schemas.microsoft.com/office/drawing/2014/main" id="{12031B65-13C1-4569-B0B0-E54D6165C7BF}"/>
              </a:ext>
            </a:extLst>
          </p:cNvPr>
          <p:cNvSpPr>
            <a:spLocks noChangeArrowheads="1"/>
          </p:cNvSpPr>
          <p:nvPr/>
        </p:nvSpPr>
        <p:spPr bwMode="auto">
          <a:xfrm>
            <a:off x="685800" y="5427663"/>
            <a:ext cx="8077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20000"/>
              </a:spcBef>
            </a:pPr>
            <a:r>
              <a:rPr lang="en-US" altLang="zh-CN" sz="2400">
                <a:solidFill>
                  <a:srgbClr val="000000"/>
                </a:solidFill>
                <a:latin typeface="Arial" panose="020B0604020202020204" pitchFamily="34" charset="0"/>
                <a:ea typeface="宋体" panose="02010600030101010101" pitchFamily="2" charset="-122"/>
              </a:rPr>
              <a:t>The </a:t>
            </a:r>
            <a:r>
              <a:rPr lang="en-US" altLang="zh-CN" sz="2400" i="1">
                <a:solidFill>
                  <a:srgbClr val="000000"/>
                </a:solidFill>
                <a:latin typeface="Arial" panose="020B0604020202020204" pitchFamily="34" charset="0"/>
                <a:ea typeface="宋体" panose="02010600030101010101" pitchFamily="2" charset="-122"/>
              </a:rPr>
              <a:t>edge strength</a:t>
            </a:r>
            <a:r>
              <a:rPr lang="en-US" altLang="zh-CN" sz="2400">
                <a:solidFill>
                  <a:srgbClr val="000000"/>
                </a:solidFill>
                <a:latin typeface="Arial" panose="020B0604020202020204" pitchFamily="34" charset="0"/>
                <a:ea typeface="宋体" panose="02010600030101010101" pitchFamily="2" charset="-122"/>
              </a:rPr>
              <a:t> is given by the gradient magnitude</a:t>
            </a:r>
          </a:p>
        </p:txBody>
      </p:sp>
      <p:sp>
        <p:nvSpPr>
          <p:cNvPr id="32" name="Rectangle 31">
            <a:extLst>
              <a:ext uri="{FF2B5EF4-FFF2-40B4-BE49-F238E27FC236}">
                <a16:creationId xmlns:a16="http://schemas.microsoft.com/office/drawing/2014/main" id="{35BBAA61-CA71-4A30-9E9F-6D9AF55CC105}"/>
              </a:ext>
            </a:extLst>
          </p:cNvPr>
          <p:cNvSpPr>
            <a:spLocks noChangeArrowheads="1"/>
          </p:cNvSpPr>
          <p:nvPr/>
        </p:nvSpPr>
        <p:spPr bwMode="auto">
          <a:xfrm>
            <a:off x="990600" y="4202113"/>
            <a:ext cx="7772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20000"/>
              </a:spcBef>
              <a:buFont typeface="Arial" panose="020B0604020202020204" pitchFamily="34" charset="0"/>
              <a:buChar char="•"/>
            </a:pPr>
            <a:r>
              <a:rPr lang="en-US" altLang="zh-CN" dirty="0">
                <a:solidFill>
                  <a:srgbClr val="000000"/>
                </a:solidFill>
                <a:latin typeface="Arial" panose="020B0604020202020204" pitchFamily="34" charset="0"/>
                <a:ea typeface="宋体" panose="02010600030101010101" pitchFamily="2" charset="-122"/>
              </a:rPr>
              <a:t>How does this direction relate to the direction of the edge?</a:t>
            </a:r>
          </a:p>
        </p:txBody>
      </p:sp>
      <p:pic>
        <p:nvPicPr>
          <p:cNvPr id="3" name="图片 2">
            <a:extLst>
              <a:ext uri="{FF2B5EF4-FFF2-40B4-BE49-F238E27FC236}">
                <a16:creationId xmlns:a16="http://schemas.microsoft.com/office/drawing/2014/main" id="{68A375E1-A58C-4AA6-813B-12844385E268}"/>
              </a:ext>
            </a:extLst>
          </p:cNvPr>
          <p:cNvPicPr>
            <a:picLocks noChangeAspect="1"/>
          </p:cNvPicPr>
          <p:nvPr/>
        </p:nvPicPr>
        <p:blipFill>
          <a:blip r:embed="rId16"/>
          <a:stretch>
            <a:fillRect/>
          </a:stretch>
        </p:blipFill>
        <p:spPr>
          <a:xfrm>
            <a:off x="7787542" y="304800"/>
            <a:ext cx="1127858" cy="1051651"/>
          </a:xfrm>
          <a:prstGeom prst="rect">
            <a:avLst/>
          </a:prstGeom>
        </p:spPr>
      </p:pic>
      <p:sp>
        <p:nvSpPr>
          <p:cNvPr id="2" name="日期占位符 1">
            <a:extLst>
              <a:ext uri="{FF2B5EF4-FFF2-40B4-BE49-F238E27FC236}">
                <a16:creationId xmlns:a16="http://schemas.microsoft.com/office/drawing/2014/main" id="{C3B3E70C-AB53-44D1-B977-BE87B7BD2AFC}"/>
              </a:ext>
            </a:extLst>
          </p:cNvPr>
          <p:cNvSpPr>
            <a:spLocks noGrp="1"/>
          </p:cNvSpPr>
          <p:nvPr>
            <p:ph type="dt" sz="half" idx="4294967295"/>
          </p:nvPr>
        </p:nvSpPr>
        <p:spPr>
          <a:xfrm>
            <a:off x="7328098" y="6416675"/>
            <a:ext cx="1587302" cy="365125"/>
          </a:xfrm>
          <a:prstGeom prst="rect">
            <a:avLst/>
          </a:prstGeom>
        </p:spPr>
        <p:txBody>
          <a:bodyPr/>
          <a:lstStyle/>
          <a:p>
            <a:fld id="{86EA5398-D26A-49A2-A7D0-C64A910FCEC7}" type="datetime5">
              <a:rPr lang="zh-CN" altLang="en-US" smtClean="0"/>
              <a:t>2025/3/3</a:t>
            </a:fld>
            <a:endParaRPr lang="en-US" dirty="0"/>
          </a:p>
        </p:txBody>
      </p:sp>
      <p:sp>
        <p:nvSpPr>
          <p:cNvPr id="4" name="灯片编号占位符 3">
            <a:extLst>
              <a:ext uri="{FF2B5EF4-FFF2-40B4-BE49-F238E27FC236}">
                <a16:creationId xmlns:a16="http://schemas.microsoft.com/office/drawing/2014/main" id="{3A89B95C-455B-44C7-B936-3D069B93F034}"/>
              </a:ext>
            </a:extLst>
          </p:cNvPr>
          <p:cNvSpPr>
            <a:spLocks noGrp="1"/>
          </p:cNvSpPr>
          <p:nvPr>
            <p:ph type="sldNum" sz="quarter" idx="12"/>
          </p:nvPr>
        </p:nvSpPr>
        <p:spPr/>
        <p:txBody>
          <a:bodyPr/>
          <a:lstStyle/>
          <a:p>
            <a:fld id="{CF7DC490-98B8-074B-BB30-37775A2447EF}" type="slidenum">
              <a:rPr lang="en-US" smtClean="0"/>
              <a:pPr/>
              <a:t>93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3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29" grpId="0"/>
      <p:bldP spid="31" grpId="0"/>
      <p:bldP spid="3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010D0A1C-5AD4-4A70-B894-B80E4FEA717F}"/>
              </a:ext>
            </a:extLst>
          </p:cNvPr>
          <p:cNvSpPr>
            <a:spLocks noGrp="1" noChangeArrowheads="1"/>
          </p:cNvSpPr>
          <p:nvPr>
            <p:ph type="title"/>
          </p:nvPr>
        </p:nvSpPr>
        <p:spPr>
          <a:xfrm>
            <a:off x="457200" y="114300"/>
            <a:ext cx="8229600" cy="1143000"/>
          </a:xfrm>
        </p:spPr>
        <p:txBody>
          <a:bodyPr/>
          <a:lstStyle/>
          <a:p>
            <a:r>
              <a:rPr lang="en-US" altLang="zh-CN" dirty="0">
                <a:ea typeface="宋体" panose="02010600030101010101" pitchFamily="2" charset="-122"/>
              </a:rPr>
              <a:t>Differentiation and convolution</a:t>
            </a:r>
          </a:p>
        </p:txBody>
      </p:sp>
      <p:sp>
        <p:nvSpPr>
          <p:cNvPr id="220163" name="Rectangle 3">
            <a:extLst>
              <a:ext uri="{FF2B5EF4-FFF2-40B4-BE49-F238E27FC236}">
                <a16:creationId xmlns:a16="http://schemas.microsoft.com/office/drawing/2014/main" id="{C3E69D0C-638A-4CF9-95E0-75F870C0E82C}"/>
              </a:ext>
            </a:extLst>
          </p:cNvPr>
          <p:cNvSpPr>
            <a:spLocks noGrp="1" noChangeArrowheads="1"/>
          </p:cNvSpPr>
          <p:nvPr>
            <p:ph type="body" sz="half" idx="1"/>
          </p:nvPr>
        </p:nvSpPr>
        <p:spPr>
          <a:xfrm>
            <a:off x="304800" y="1219200"/>
            <a:ext cx="4038600" cy="4800600"/>
          </a:xfrm>
          <a:ln>
            <a:solidFill>
              <a:srgbClr val="0000FF"/>
            </a:solidFill>
          </a:ln>
        </p:spPr>
        <p:txBody>
          <a:bodyPr/>
          <a:lstStyle/>
          <a:p>
            <a:pPr marL="0" indent="0"/>
            <a:r>
              <a:rPr lang="en-US" altLang="zh-CN" dirty="0">
                <a:ea typeface="宋体" panose="02010600030101010101" pitchFamily="2" charset="-122"/>
              </a:rPr>
              <a:t>Recall, for 2D function, f(</a:t>
            </a:r>
            <a:r>
              <a:rPr lang="en-US" altLang="zh-CN" dirty="0" err="1">
                <a:ea typeface="宋体" panose="02010600030101010101" pitchFamily="2" charset="-122"/>
              </a:rPr>
              <a:t>x,y</a:t>
            </a:r>
            <a:r>
              <a:rPr lang="en-US" altLang="zh-CN" dirty="0">
                <a:ea typeface="宋体" panose="02010600030101010101" pitchFamily="2" charset="-122"/>
              </a:rPr>
              <a:t>):</a:t>
            </a:r>
          </a:p>
          <a:p>
            <a:pPr marL="0" indent="0"/>
            <a:endParaRPr lang="en-US" altLang="zh-CN" dirty="0">
              <a:ea typeface="宋体" panose="02010600030101010101" pitchFamily="2" charset="-122"/>
            </a:endParaRPr>
          </a:p>
          <a:p>
            <a:pPr marL="0" indent="0"/>
            <a:endParaRPr lang="en-US" altLang="zh-CN" dirty="0">
              <a:ea typeface="宋体" panose="02010600030101010101" pitchFamily="2" charset="-122"/>
            </a:endParaRPr>
          </a:p>
          <a:p>
            <a:pPr marL="0" indent="0"/>
            <a:endParaRPr lang="en-US" altLang="zh-CN" dirty="0">
              <a:ea typeface="宋体" panose="02010600030101010101" pitchFamily="2" charset="-122"/>
            </a:endParaRPr>
          </a:p>
        </p:txBody>
      </p:sp>
      <p:sp>
        <p:nvSpPr>
          <p:cNvPr id="220164" name="Rectangle 4">
            <a:extLst>
              <a:ext uri="{FF2B5EF4-FFF2-40B4-BE49-F238E27FC236}">
                <a16:creationId xmlns:a16="http://schemas.microsoft.com/office/drawing/2014/main" id="{57056CE8-D17F-488A-B38E-08F4FC95289B}"/>
              </a:ext>
            </a:extLst>
          </p:cNvPr>
          <p:cNvSpPr>
            <a:spLocks noGrp="1" noChangeArrowheads="1"/>
          </p:cNvSpPr>
          <p:nvPr>
            <p:ph type="body" sz="half" idx="2"/>
          </p:nvPr>
        </p:nvSpPr>
        <p:spPr>
          <a:xfrm>
            <a:off x="4800600" y="1219200"/>
            <a:ext cx="4038600" cy="4800600"/>
          </a:xfrm>
          <a:ln>
            <a:solidFill>
              <a:srgbClr val="0000FF"/>
            </a:solidFill>
          </a:ln>
        </p:spPr>
        <p:txBody>
          <a:bodyPr/>
          <a:lstStyle/>
          <a:p>
            <a:pPr marL="0" indent="0"/>
            <a:r>
              <a:rPr lang="en-US" altLang="zh-CN" dirty="0">
                <a:ea typeface="宋体" panose="02010600030101010101" pitchFamily="2" charset="-122"/>
              </a:rPr>
              <a:t>We could approximate this as</a:t>
            </a:r>
          </a:p>
          <a:p>
            <a:pPr marL="0" indent="0"/>
            <a:endParaRPr lang="en-US" altLang="zh-CN" dirty="0">
              <a:ea typeface="宋体" panose="02010600030101010101" pitchFamily="2" charset="-122"/>
            </a:endParaRPr>
          </a:p>
          <a:p>
            <a:pPr marL="0" indent="0"/>
            <a:endParaRPr lang="en-US" altLang="zh-CN" dirty="0">
              <a:ea typeface="宋体" panose="02010600030101010101" pitchFamily="2" charset="-122"/>
            </a:endParaRPr>
          </a:p>
          <a:p>
            <a:pPr marL="0" indent="0"/>
            <a:endParaRPr lang="en-US" altLang="zh-CN" dirty="0">
              <a:ea typeface="宋体" panose="02010600030101010101" pitchFamily="2" charset="-122"/>
            </a:endParaRPr>
          </a:p>
          <a:p>
            <a:pPr marL="0" indent="0"/>
            <a:r>
              <a:rPr lang="en-US" altLang="zh-CN" dirty="0">
                <a:ea typeface="宋体" panose="02010600030101010101" pitchFamily="2" charset="-122"/>
              </a:rPr>
              <a:t>(which is obviously a convolution)</a:t>
            </a:r>
          </a:p>
        </p:txBody>
      </p:sp>
      <p:pic>
        <p:nvPicPr>
          <p:cNvPr id="220165" name="Picture 5">
            <a:extLst>
              <a:ext uri="{FF2B5EF4-FFF2-40B4-BE49-F238E27FC236}">
                <a16:creationId xmlns:a16="http://schemas.microsoft.com/office/drawing/2014/main" id="{AF142CE5-CC4E-449F-9BA1-D098C6778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90800"/>
            <a:ext cx="37338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6" name="Picture 6">
            <a:extLst>
              <a:ext uri="{FF2B5EF4-FFF2-40B4-BE49-F238E27FC236}">
                <a16:creationId xmlns:a16="http://schemas.microsoft.com/office/drawing/2014/main" id="{3C6F3A7C-CADE-49C6-860E-70B237D0C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616200"/>
            <a:ext cx="29845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52327" name="Group 7">
            <a:extLst>
              <a:ext uri="{FF2B5EF4-FFF2-40B4-BE49-F238E27FC236}">
                <a16:creationId xmlns:a16="http://schemas.microsoft.com/office/drawing/2014/main" id="{2C8B7550-FC36-4B60-AC2D-548C7D948360}"/>
              </a:ext>
            </a:extLst>
          </p:cNvPr>
          <p:cNvGraphicFramePr>
            <a:graphicFrameLocks noGrp="1"/>
          </p:cNvGraphicFramePr>
          <p:nvPr>
            <p:extLst>
              <p:ext uri="{D42A27DB-BD31-4B8C-83A1-F6EECF244321}">
                <p14:modId xmlns:p14="http://schemas.microsoft.com/office/powerpoint/2010/main" val="2570048519"/>
              </p:ext>
            </p:extLst>
          </p:nvPr>
        </p:nvGraphicFramePr>
        <p:xfrm>
          <a:off x="6096000" y="4953000"/>
          <a:ext cx="1447800" cy="762000"/>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Arial" charset="0"/>
                        </a:rPr>
                        <a:t>  -1</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Arial" charset="0"/>
                        </a:rPr>
                        <a:t>  1</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0"/>
                  </a:ext>
                </a:extLst>
              </a:tr>
            </a:tbl>
          </a:graphicData>
        </a:graphic>
      </p:graphicFrame>
      <p:sp>
        <p:nvSpPr>
          <p:cNvPr id="2" name="日期占位符 1">
            <a:extLst>
              <a:ext uri="{FF2B5EF4-FFF2-40B4-BE49-F238E27FC236}">
                <a16:creationId xmlns:a16="http://schemas.microsoft.com/office/drawing/2014/main" id="{F0E1784C-4900-4968-B8E1-CC469F37F055}"/>
              </a:ext>
            </a:extLst>
          </p:cNvPr>
          <p:cNvSpPr>
            <a:spLocks noGrp="1"/>
          </p:cNvSpPr>
          <p:nvPr>
            <p:ph type="dt" sz="half" idx="4294967295"/>
          </p:nvPr>
        </p:nvSpPr>
        <p:spPr>
          <a:xfrm>
            <a:off x="7328098" y="6416675"/>
            <a:ext cx="1587302" cy="365125"/>
          </a:xfrm>
          <a:prstGeom prst="rect">
            <a:avLst/>
          </a:prstGeom>
        </p:spPr>
        <p:txBody>
          <a:bodyPr/>
          <a:lstStyle/>
          <a:p>
            <a:fld id="{929C21E0-BD9E-4843-AC49-0EF9DA09DF93}" type="datetime5">
              <a:rPr lang="zh-CN" altLang="en-US" smtClean="0"/>
              <a:t>2025/3/3</a:t>
            </a:fld>
            <a:endParaRPr lang="en-US" dirty="0"/>
          </a:p>
        </p:txBody>
      </p:sp>
      <p:sp>
        <p:nvSpPr>
          <p:cNvPr id="3" name="灯片编号占位符 2">
            <a:extLst>
              <a:ext uri="{FF2B5EF4-FFF2-40B4-BE49-F238E27FC236}">
                <a16:creationId xmlns:a16="http://schemas.microsoft.com/office/drawing/2014/main" id="{6176F0D9-69D5-4DE1-ACC2-83AADC05829A}"/>
              </a:ext>
            </a:extLst>
          </p:cNvPr>
          <p:cNvSpPr>
            <a:spLocks noGrp="1"/>
          </p:cNvSpPr>
          <p:nvPr>
            <p:ph type="sldNum" sz="quarter" idx="4294967295"/>
          </p:nvPr>
        </p:nvSpPr>
        <p:spPr>
          <a:xfrm>
            <a:off x="6324600" y="6416675"/>
            <a:ext cx="1003498" cy="365125"/>
          </a:xfrm>
          <a:prstGeom prst="rect">
            <a:avLst/>
          </a:prstGeom>
        </p:spPr>
        <p:txBody>
          <a:bodyPr/>
          <a:lstStyle/>
          <a:p>
            <a:fld id="{CF7DC490-98B8-074B-BB30-37775A2447EF}" type="slidenum">
              <a:rPr lang="en-US" smtClean="0"/>
              <a:pPr/>
              <a:t>94</a:t>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3490F7B3-FFF3-4DDA-AC8A-7B91DA2FA7D6}"/>
              </a:ext>
            </a:extLst>
          </p:cNvPr>
          <p:cNvSpPr>
            <a:spLocks noGrp="1" noChangeArrowheads="1"/>
          </p:cNvSpPr>
          <p:nvPr>
            <p:ph type="title"/>
          </p:nvPr>
        </p:nvSpPr>
        <p:spPr/>
        <p:txBody>
          <a:bodyPr/>
          <a:lstStyle/>
          <a:p>
            <a:r>
              <a:rPr lang="en-US" altLang="zh-CN">
                <a:ea typeface="宋体" panose="02010600030101010101" pitchFamily="2" charset="-122"/>
              </a:rPr>
              <a:t>Finite difference filters</a:t>
            </a:r>
          </a:p>
        </p:txBody>
      </p:sp>
      <p:sp>
        <p:nvSpPr>
          <p:cNvPr id="221187" name="Rectangle 3">
            <a:extLst>
              <a:ext uri="{FF2B5EF4-FFF2-40B4-BE49-F238E27FC236}">
                <a16:creationId xmlns:a16="http://schemas.microsoft.com/office/drawing/2014/main" id="{5CAF9EEE-DFBF-41CB-8CC1-B44819F3FDAD}"/>
              </a:ext>
            </a:extLst>
          </p:cNvPr>
          <p:cNvSpPr>
            <a:spLocks noGrp="1" noChangeArrowheads="1"/>
          </p:cNvSpPr>
          <p:nvPr>
            <p:ph type="body" idx="1"/>
          </p:nvPr>
        </p:nvSpPr>
        <p:spPr/>
        <p:txBody>
          <a:bodyPr/>
          <a:lstStyle/>
          <a:p>
            <a:r>
              <a:rPr lang="en-US" altLang="zh-CN">
                <a:ea typeface="宋体" panose="02010600030101010101" pitchFamily="2" charset="-122"/>
              </a:rPr>
              <a:t>Other approximations of derivative filters exist:</a:t>
            </a:r>
          </a:p>
        </p:txBody>
      </p:sp>
      <p:pic>
        <p:nvPicPr>
          <p:cNvPr id="221188" name="Picture 4">
            <a:extLst>
              <a:ext uri="{FF2B5EF4-FFF2-40B4-BE49-F238E27FC236}">
                <a16:creationId xmlns:a16="http://schemas.microsoft.com/office/drawing/2014/main" id="{34D60F02-FAFB-4162-AB44-33131B9C1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4C2A7D3F-C801-4DC3-8C37-A6678A194C2B}"/>
              </a:ext>
            </a:extLst>
          </p:cNvPr>
          <p:cNvSpPr>
            <a:spLocks noGrp="1"/>
          </p:cNvSpPr>
          <p:nvPr>
            <p:ph type="dt" sz="half" idx="4294967295"/>
          </p:nvPr>
        </p:nvSpPr>
        <p:spPr>
          <a:xfrm>
            <a:off x="7328098" y="6416675"/>
            <a:ext cx="1587302" cy="365125"/>
          </a:xfrm>
          <a:prstGeom prst="rect">
            <a:avLst/>
          </a:prstGeom>
        </p:spPr>
        <p:txBody>
          <a:bodyPr/>
          <a:lstStyle/>
          <a:p>
            <a:fld id="{768F2675-A5A1-4139-84D3-EF65E2DB4E01}" type="datetime5">
              <a:rPr lang="zh-CN" altLang="en-US" smtClean="0"/>
              <a:t>2025/3/3</a:t>
            </a:fld>
            <a:endParaRPr lang="en-US" dirty="0"/>
          </a:p>
        </p:txBody>
      </p:sp>
      <p:sp>
        <p:nvSpPr>
          <p:cNvPr id="3" name="灯片编号占位符 2">
            <a:extLst>
              <a:ext uri="{FF2B5EF4-FFF2-40B4-BE49-F238E27FC236}">
                <a16:creationId xmlns:a16="http://schemas.microsoft.com/office/drawing/2014/main" id="{E0412AA6-277B-4582-84F3-70EC4A13AB50}"/>
              </a:ext>
            </a:extLst>
          </p:cNvPr>
          <p:cNvSpPr>
            <a:spLocks noGrp="1"/>
          </p:cNvSpPr>
          <p:nvPr>
            <p:ph type="sldNum" sz="quarter" idx="12"/>
          </p:nvPr>
        </p:nvSpPr>
        <p:spPr/>
        <p:txBody>
          <a:bodyPr/>
          <a:lstStyle/>
          <a:p>
            <a:fld id="{CF7DC490-98B8-074B-BB30-37775A2447EF}" type="slidenum">
              <a:rPr lang="en-US" smtClean="0"/>
              <a:pPr/>
              <a:t>95</a:t>
            </a:fld>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40A51854-84A2-4C29-B6F0-3AB3326CD85B}"/>
              </a:ext>
            </a:extLst>
          </p:cNvPr>
          <p:cNvSpPr>
            <a:spLocks noGrp="1" noChangeArrowheads="1"/>
          </p:cNvSpPr>
          <p:nvPr>
            <p:ph type="title"/>
          </p:nvPr>
        </p:nvSpPr>
        <p:spPr/>
        <p:txBody>
          <a:bodyPr/>
          <a:lstStyle/>
          <a:p>
            <a:r>
              <a:rPr lang="en-US" altLang="zh-CN">
                <a:ea typeface="宋体" panose="02010600030101010101" pitchFamily="2" charset="-122"/>
              </a:rPr>
              <a:t>Finite differences: example</a:t>
            </a:r>
          </a:p>
        </p:txBody>
      </p:sp>
      <p:sp>
        <p:nvSpPr>
          <p:cNvPr id="222211" name="Rectangle 3">
            <a:extLst>
              <a:ext uri="{FF2B5EF4-FFF2-40B4-BE49-F238E27FC236}">
                <a16:creationId xmlns:a16="http://schemas.microsoft.com/office/drawing/2014/main" id="{70ADA8FD-AB8C-4F58-ADD9-6D383E7CE8E6}"/>
              </a:ext>
            </a:extLst>
          </p:cNvPr>
          <p:cNvSpPr>
            <a:spLocks noGrp="1" noChangeArrowheads="1"/>
          </p:cNvSpPr>
          <p:nvPr>
            <p:ph type="body" idx="1"/>
          </p:nvPr>
        </p:nvSpPr>
        <p:spPr>
          <a:xfrm>
            <a:off x="0" y="5668962"/>
            <a:ext cx="9144000" cy="914400"/>
          </a:xfrm>
        </p:spPr>
        <p:txBody>
          <a:bodyPr/>
          <a:lstStyle/>
          <a:p>
            <a:pPr algn="ctr"/>
            <a:r>
              <a:rPr lang="en-US" altLang="zh-CN" sz="2400" dirty="0">
                <a:ea typeface="宋体" panose="02010600030101010101" pitchFamily="2" charset="-122"/>
              </a:rPr>
              <a:t>Which one is the gradient in the x-direction (resp. y-direction)?</a:t>
            </a:r>
          </a:p>
        </p:txBody>
      </p:sp>
      <p:pic>
        <p:nvPicPr>
          <p:cNvPr id="222212" name="Picture 4">
            <a:extLst>
              <a:ext uri="{FF2B5EF4-FFF2-40B4-BE49-F238E27FC236}">
                <a16:creationId xmlns:a16="http://schemas.microsoft.com/office/drawing/2014/main" id="{20A94243-2543-4783-AA55-40BAEDC84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43000"/>
            <a:ext cx="5219700" cy="463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337A8CCC-597C-4787-A302-2EB9F2129443}"/>
              </a:ext>
            </a:extLst>
          </p:cNvPr>
          <p:cNvSpPr>
            <a:spLocks noGrp="1"/>
          </p:cNvSpPr>
          <p:nvPr>
            <p:ph type="dt" sz="half" idx="4294967295"/>
          </p:nvPr>
        </p:nvSpPr>
        <p:spPr>
          <a:xfrm>
            <a:off x="7328098" y="6416675"/>
            <a:ext cx="1587302" cy="365125"/>
          </a:xfrm>
          <a:prstGeom prst="rect">
            <a:avLst/>
          </a:prstGeom>
        </p:spPr>
        <p:txBody>
          <a:bodyPr/>
          <a:lstStyle/>
          <a:p>
            <a:fld id="{7534C49B-C4C4-4B8A-913D-A5539A4294E5}" type="datetime5">
              <a:rPr lang="zh-CN" altLang="en-US" smtClean="0"/>
              <a:t>2025/3/3</a:t>
            </a:fld>
            <a:endParaRPr lang="en-US" dirty="0"/>
          </a:p>
        </p:txBody>
      </p:sp>
      <p:sp>
        <p:nvSpPr>
          <p:cNvPr id="3" name="灯片编号占位符 2">
            <a:extLst>
              <a:ext uri="{FF2B5EF4-FFF2-40B4-BE49-F238E27FC236}">
                <a16:creationId xmlns:a16="http://schemas.microsoft.com/office/drawing/2014/main" id="{9838DAE0-E052-4B56-A6C8-8C0EC1F06A1E}"/>
              </a:ext>
            </a:extLst>
          </p:cNvPr>
          <p:cNvSpPr>
            <a:spLocks noGrp="1"/>
          </p:cNvSpPr>
          <p:nvPr>
            <p:ph type="sldNum" sz="quarter" idx="12"/>
          </p:nvPr>
        </p:nvSpPr>
        <p:spPr/>
        <p:txBody>
          <a:bodyPr/>
          <a:lstStyle/>
          <a:p>
            <a:fld id="{CF7DC490-98B8-074B-BB30-37775A2447EF}" type="slidenum">
              <a:rPr lang="en-US" smtClean="0"/>
              <a:pPr/>
              <a:t>96</a:t>
            </a:fld>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BBE418E4-0A0D-4018-BE60-1595A38080D4}"/>
              </a:ext>
            </a:extLst>
          </p:cNvPr>
          <p:cNvSpPr>
            <a:spLocks noGrp="1" noChangeArrowheads="1"/>
          </p:cNvSpPr>
          <p:nvPr>
            <p:ph type="title"/>
          </p:nvPr>
        </p:nvSpPr>
        <p:spPr>
          <a:xfrm>
            <a:off x="457200" y="76200"/>
            <a:ext cx="8229600" cy="1143000"/>
          </a:xfrm>
        </p:spPr>
        <p:txBody>
          <a:bodyPr/>
          <a:lstStyle/>
          <a:p>
            <a:r>
              <a:rPr lang="en-US" altLang="zh-CN" dirty="0">
                <a:ea typeface="宋体" panose="02010600030101010101" pitchFamily="2" charset="-122"/>
              </a:rPr>
              <a:t>Effects of noise</a:t>
            </a:r>
          </a:p>
        </p:txBody>
      </p:sp>
      <p:sp>
        <p:nvSpPr>
          <p:cNvPr id="24581" name="Rectangle 3">
            <a:extLst>
              <a:ext uri="{FF2B5EF4-FFF2-40B4-BE49-F238E27FC236}">
                <a16:creationId xmlns:a16="http://schemas.microsoft.com/office/drawing/2014/main" id="{86D1D5ED-2239-4A21-8D8B-8D0E51D72CF9}"/>
              </a:ext>
            </a:extLst>
          </p:cNvPr>
          <p:cNvSpPr>
            <a:spLocks noGrp="1" noChangeArrowheads="1"/>
          </p:cNvSpPr>
          <p:nvPr>
            <p:ph type="body" idx="1"/>
          </p:nvPr>
        </p:nvSpPr>
        <p:spPr>
          <a:xfrm>
            <a:off x="685800" y="914400"/>
            <a:ext cx="7772400" cy="914400"/>
          </a:xfrm>
        </p:spPr>
        <p:txBody>
          <a:bodyPr>
            <a:normAutofit fontScale="85000" lnSpcReduction="10000"/>
          </a:bodyPr>
          <a:lstStyle/>
          <a:p>
            <a:r>
              <a:rPr lang="en-US" altLang="zh-CN">
                <a:ea typeface="宋体" panose="02010600030101010101" pitchFamily="2" charset="-122"/>
              </a:rPr>
              <a:t>Consider a single row or column of the image</a:t>
            </a:r>
          </a:p>
          <a:p>
            <a:pPr lvl="1"/>
            <a:r>
              <a:rPr lang="en-US" altLang="zh-CN">
                <a:ea typeface="宋体" panose="02010600030101010101" pitchFamily="2" charset="-122"/>
              </a:rPr>
              <a:t>Plotting intensity as a function of position gives a signal</a:t>
            </a:r>
          </a:p>
        </p:txBody>
      </p:sp>
      <p:graphicFrame>
        <p:nvGraphicFramePr>
          <p:cNvPr id="24578" name="Object 4">
            <a:extLst>
              <a:ext uri="{FF2B5EF4-FFF2-40B4-BE49-F238E27FC236}">
                <a16:creationId xmlns:a16="http://schemas.microsoft.com/office/drawing/2014/main" id="{140E68B3-3BBB-4A43-89DF-50FAE892B1A7}"/>
              </a:ext>
            </a:extLst>
          </p:cNvPr>
          <p:cNvGraphicFramePr>
            <a:graphicFrameLocks noChangeAspect="1"/>
          </p:cNvGraphicFramePr>
          <p:nvPr>
            <p:extLst>
              <p:ext uri="{D42A27DB-BD31-4B8C-83A1-F6EECF244321}">
                <p14:modId xmlns:p14="http://schemas.microsoft.com/office/powerpoint/2010/main" val="2654197259"/>
              </p:ext>
            </p:extLst>
          </p:nvPr>
        </p:nvGraphicFramePr>
        <p:xfrm>
          <a:off x="1828800" y="1917700"/>
          <a:ext cx="5018087" cy="1892300"/>
        </p:xfrm>
        <a:graphic>
          <a:graphicData uri="http://schemas.openxmlformats.org/presentationml/2006/ole">
            <mc:AlternateContent xmlns:mc="http://schemas.openxmlformats.org/markup-compatibility/2006">
              <mc:Choice xmlns:v="urn:schemas-microsoft-com:vml" Requires="v">
                <p:oleObj name="Photo Editor Photo" r:id="rId5" imgW="5885714" imgH="2219635" progId="MSPhotoEd.3">
                  <p:embed/>
                </p:oleObj>
              </mc:Choice>
              <mc:Fallback>
                <p:oleObj name="Photo Editor Photo" r:id="rId5" imgW="5885714" imgH="2219635" progId="MSPhotoEd.3">
                  <p:embed/>
                  <p:pic>
                    <p:nvPicPr>
                      <p:cNvPr id="24578" name="Object 4">
                        <a:extLst>
                          <a:ext uri="{FF2B5EF4-FFF2-40B4-BE49-F238E27FC236}">
                            <a16:creationId xmlns:a16="http://schemas.microsoft.com/office/drawing/2014/main" id="{140E68B3-3BBB-4A43-89DF-50FAE892B1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917700"/>
                        <a:ext cx="5018087"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4582" name="Picture 5" descr="txp_fig">
            <a:extLst>
              <a:ext uri="{FF2B5EF4-FFF2-40B4-BE49-F238E27FC236}">
                <a16:creationId xmlns:a16="http://schemas.microsoft.com/office/drawing/2014/main" id="{2AEC94D6-5DA0-4617-9686-E5A98D3F64C8}"/>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1101725" y="2520950"/>
            <a:ext cx="6508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a:extLst>
              <a:ext uri="{FF2B5EF4-FFF2-40B4-BE49-F238E27FC236}">
                <a16:creationId xmlns:a16="http://schemas.microsoft.com/office/drawing/2014/main" id="{97212D7C-CB54-4A84-B2AC-47AAE5707C92}"/>
              </a:ext>
            </a:extLst>
          </p:cNvPr>
          <p:cNvGrpSpPr>
            <a:grpSpLocks/>
          </p:cNvGrpSpPr>
          <p:nvPr/>
        </p:nvGrpSpPr>
        <p:grpSpPr bwMode="auto">
          <a:xfrm>
            <a:off x="685800" y="4038600"/>
            <a:ext cx="7772400" cy="2514600"/>
            <a:chOff x="432" y="2544"/>
            <a:chExt cx="4896" cy="1584"/>
          </a:xfrm>
        </p:grpSpPr>
        <p:graphicFrame>
          <p:nvGraphicFramePr>
            <p:cNvPr id="24579" name="Object 7">
              <a:extLst>
                <a:ext uri="{FF2B5EF4-FFF2-40B4-BE49-F238E27FC236}">
                  <a16:creationId xmlns:a16="http://schemas.microsoft.com/office/drawing/2014/main" id="{494A4E72-832B-4357-9FFF-54678EE5383F}"/>
                </a:ext>
              </a:extLst>
            </p:cNvPr>
            <p:cNvGraphicFramePr>
              <a:graphicFrameLocks noChangeAspect="1"/>
            </p:cNvGraphicFramePr>
            <p:nvPr/>
          </p:nvGraphicFramePr>
          <p:xfrm>
            <a:off x="1099" y="2544"/>
            <a:ext cx="3173" cy="1088"/>
          </p:xfrm>
          <a:graphic>
            <a:graphicData uri="http://schemas.openxmlformats.org/presentationml/2006/ole">
              <mc:AlternateContent xmlns:mc="http://schemas.openxmlformats.org/markup-compatibility/2006">
                <mc:Choice xmlns:v="urn:schemas-microsoft-com:vml" Requires="v">
                  <p:oleObj name="Photo Editor Photo" r:id="rId8" imgW="5915851" imgH="2029108" progId="MSPhotoEd.3">
                    <p:embed/>
                  </p:oleObj>
                </mc:Choice>
                <mc:Fallback>
                  <p:oleObj name="Photo Editor Photo" r:id="rId8" imgW="5915851" imgH="2029108" progId="MSPhotoEd.3">
                    <p:embed/>
                    <p:pic>
                      <p:nvPicPr>
                        <p:cNvPr id="24579" name="Object 7">
                          <a:extLst>
                            <a:ext uri="{FF2B5EF4-FFF2-40B4-BE49-F238E27FC236}">
                              <a16:creationId xmlns:a16="http://schemas.microsoft.com/office/drawing/2014/main" id="{494A4E72-832B-4357-9FFF-54678EE538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 y="2544"/>
                          <a:ext cx="3173" cy="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4585" name="Picture 8" descr="txp_fig">
              <a:extLst>
                <a:ext uri="{FF2B5EF4-FFF2-40B4-BE49-F238E27FC236}">
                  <a16:creationId xmlns:a16="http://schemas.microsoft.com/office/drawing/2014/main" id="{46A99555-FE14-46B2-995A-586608ECAE0A}"/>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480" y="2888"/>
              <a:ext cx="62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6" name="Rectangle 9">
              <a:extLst>
                <a:ext uri="{FF2B5EF4-FFF2-40B4-BE49-F238E27FC236}">
                  <a16:creationId xmlns:a16="http://schemas.microsoft.com/office/drawing/2014/main" id="{C67C09B8-32C0-4BBF-91EF-7F22DAC54036}"/>
                </a:ext>
              </a:extLst>
            </p:cNvPr>
            <p:cNvSpPr>
              <a:spLocks noChangeArrowheads="1"/>
            </p:cNvSpPr>
            <p:nvPr/>
          </p:nvSpPr>
          <p:spPr bwMode="auto">
            <a:xfrm>
              <a:off x="432" y="3696"/>
              <a:ext cx="489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20000"/>
                </a:spcBef>
              </a:pPr>
              <a:r>
                <a:rPr lang="en-US" altLang="zh-CN" sz="2800" dirty="0">
                  <a:solidFill>
                    <a:srgbClr val="000000"/>
                  </a:solidFill>
                  <a:latin typeface="Arial" panose="020B0604020202020204" pitchFamily="34" charset="0"/>
                  <a:ea typeface="宋体" panose="02010600030101010101" pitchFamily="2" charset="-122"/>
                </a:rPr>
                <a:t>Where is the edge?</a:t>
              </a:r>
              <a:endParaRPr lang="en-US" altLang="zh-CN" sz="2800" i="1" dirty="0">
                <a:solidFill>
                  <a:srgbClr val="000000"/>
                </a:solidFill>
                <a:latin typeface="Arial" panose="020B0604020202020204" pitchFamily="34" charset="0"/>
                <a:ea typeface="宋体" panose="02010600030101010101" pitchFamily="2" charset="-122"/>
              </a:endParaRPr>
            </a:p>
          </p:txBody>
        </p:sp>
      </p:grpSp>
      <p:sp>
        <p:nvSpPr>
          <p:cNvPr id="3" name="日期占位符 2">
            <a:extLst>
              <a:ext uri="{FF2B5EF4-FFF2-40B4-BE49-F238E27FC236}">
                <a16:creationId xmlns:a16="http://schemas.microsoft.com/office/drawing/2014/main" id="{C6D6DED5-E180-4B1C-A82D-776A21CE9234}"/>
              </a:ext>
            </a:extLst>
          </p:cNvPr>
          <p:cNvSpPr>
            <a:spLocks noGrp="1"/>
          </p:cNvSpPr>
          <p:nvPr>
            <p:ph type="dt" sz="half" idx="4294967295"/>
          </p:nvPr>
        </p:nvSpPr>
        <p:spPr>
          <a:xfrm>
            <a:off x="7328098" y="6416675"/>
            <a:ext cx="1587302" cy="365125"/>
          </a:xfrm>
          <a:prstGeom prst="rect">
            <a:avLst/>
          </a:prstGeom>
        </p:spPr>
        <p:txBody>
          <a:bodyPr/>
          <a:lstStyle/>
          <a:p>
            <a:fld id="{695DB29E-F983-4F89-B11A-B421F3D8D409}" type="datetime5">
              <a:rPr lang="zh-CN" altLang="en-US" smtClean="0"/>
              <a:t>2025/3/3</a:t>
            </a:fld>
            <a:endParaRPr lang="en-US" dirty="0"/>
          </a:p>
        </p:txBody>
      </p:sp>
      <p:sp>
        <p:nvSpPr>
          <p:cNvPr id="4" name="灯片编号占位符 3">
            <a:extLst>
              <a:ext uri="{FF2B5EF4-FFF2-40B4-BE49-F238E27FC236}">
                <a16:creationId xmlns:a16="http://schemas.microsoft.com/office/drawing/2014/main" id="{8CB65D7A-1F71-4E78-B7B2-0CBC95562F9C}"/>
              </a:ext>
            </a:extLst>
          </p:cNvPr>
          <p:cNvSpPr>
            <a:spLocks noGrp="1"/>
          </p:cNvSpPr>
          <p:nvPr>
            <p:ph type="sldNum" sz="quarter" idx="12"/>
          </p:nvPr>
        </p:nvSpPr>
        <p:spPr/>
        <p:txBody>
          <a:bodyPr/>
          <a:lstStyle/>
          <a:p>
            <a:fld id="{CF7DC490-98B8-074B-BB30-37775A2447EF}" type="slidenum">
              <a:rPr lang="en-US" smtClean="0"/>
              <a:pPr/>
              <a:t>97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B61069AF-FC11-44EE-A999-159705612D4A}"/>
              </a:ext>
            </a:extLst>
          </p:cNvPr>
          <p:cNvSpPr>
            <a:spLocks noGrp="1" noChangeArrowheads="1"/>
          </p:cNvSpPr>
          <p:nvPr>
            <p:ph type="title"/>
          </p:nvPr>
        </p:nvSpPr>
        <p:spPr/>
        <p:txBody>
          <a:bodyPr/>
          <a:lstStyle/>
          <a:p>
            <a:r>
              <a:rPr lang="en-US" altLang="zh-CN">
                <a:ea typeface="宋体" panose="02010600030101010101" pitchFamily="2" charset="-122"/>
              </a:rPr>
              <a:t>Effects of noise</a:t>
            </a:r>
          </a:p>
        </p:txBody>
      </p:sp>
      <p:sp>
        <p:nvSpPr>
          <p:cNvPr id="14339" name="Rectangle 3">
            <a:extLst>
              <a:ext uri="{FF2B5EF4-FFF2-40B4-BE49-F238E27FC236}">
                <a16:creationId xmlns:a16="http://schemas.microsoft.com/office/drawing/2014/main" id="{3EDBBEFD-F960-4139-B30B-D4C22D4E71E1}"/>
              </a:ext>
            </a:extLst>
          </p:cNvPr>
          <p:cNvSpPr>
            <a:spLocks noGrp="1" noChangeArrowheads="1"/>
          </p:cNvSpPr>
          <p:nvPr>
            <p:ph type="body" idx="1"/>
          </p:nvPr>
        </p:nvSpPr>
        <p:spPr/>
        <p:txBody>
          <a:bodyPr>
            <a:normAutofit lnSpcReduction="10000"/>
          </a:bodyPr>
          <a:lstStyle/>
          <a:p>
            <a:pPr>
              <a:buFontTx/>
              <a:buChar char="•"/>
            </a:pPr>
            <a:r>
              <a:rPr lang="en-US" altLang="zh-CN" dirty="0">
                <a:ea typeface="宋体" panose="02010600030101010101" pitchFamily="2" charset="-122"/>
              </a:rPr>
              <a:t>Filters respond strongly to noise</a:t>
            </a:r>
          </a:p>
          <a:p>
            <a:pPr lvl="1"/>
            <a:r>
              <a:rPr lang="en-US" altLang="zh-CN" dirty="0">
                <a:ea typeface="宋体" panose="02010600030101010101" pitchFamily="2" charset="-122"/>
              </a:rPr>
              <a:t>Image noise results in pixels that look very different from their neighbors</a:t>
            </a:r>
          </a:p>
          <a:p>
            <a:pPr lvl="1"/>
            <a:r>
              <a:rPr lang="en-US" altLang="zh-CN" dirty="0">
                <a:ea typeface="宋体" panose="02010600030101010101" pitchFamily="2" charset="-122"/>
              </a:rPr>
              <a:t>Generally, the larger the noise the stronger the response</a:t>
            </a:r>
            <a:br>
              <a:rPr lang="en-US" altLang="zh-CN" dirty="0">
                <a:ea typeface="宋体" panose="02010600030101010101" pitchFamily="2" charset="-122"/>
              </a:rPr>
            </a:br>
            <a:endParaRPr lang="en-US" altLang="zh-CN" dirty="0">
              <a:ea typeface="宋体" panose="02010600030101010101" pitchFamily="2" charset="-122"/>
            </a:endParaRPr>
          </a:p>
          <a:p>
            <a:pPr>
              <a:buFontTx/>
              <a:buChar char="•"/>
            </a:pPr>
            <a:r>
              <a:rPr lang="en-US" altLang="zh-CN" dirty="0">
                <a:ea typeface="宋体" panose="02010600030101010101" pitchFamily="2" charset="-122"/>
              </a:rPr>
              <a:t>What is to be done?</a:t>
            </a:r>
          </a:p>
          <a:p>
            <a:pPr lvl="1"/>
            <a:r>
              <a:rPr lang="en-US" altLang="zh-CN" dirty="0">
                <a:ea typeface="宋体" panose="02010600030101010101" pitchFamily="2" charset="-122"/>
              </a:rPr>
              <a:t>Smoothing the image should help, by forcing pixels different from their neighbors (=noise pixels?) to look more like neighbors</a:t>
            </a:r>
          </a:p>
          <a:p>
            <a:pPr>
              <a:buFontTx/>
              <a:buChar char="•"/>
            </a:pPr>
            <a:endParaRPr lang="en-US" altLang="zh-CN" dirty="0">
              <a:ea typeface="宋体" panose="02010600030101010101" pitchFamily="2" charset="-122"/>
            </a:endParaRPr>
          </a:p>
        </p:txBody>
      </p:sp>
      <p:sp>
        <p:nvSpPr>
          <p:cNvPr id="2" name="日期占位符 1">
            <a:extLst>
              <a:ext uri="{FF2B5EF4-FFF2-40B4-BE49-F238E27FC236}">
                <a16:creationId xmlns:a16="http://schemas.microsoft.com/office/drawing/2014/main" id="{19508920-58A2-4606-8E05-3C1CA49810B9}"/>
              </a:ext>
            </a:extLst>
          </p:cNvPr>
          <p:cNvSpPr>
            <a:spLocks noGrp="1"/>
          </p:cNvSpPr>
          <p:nvPr>
            <p:ph type="dt" sz="half" idx="4294967295"/>
          </p:nvPr>
        </p:nvSpPr>
        <p:spPr>
          <a:xfrm>
            <a:off x="7328098" y="6416675"/>
            <a:ext cx="1587302" cy="365125"/>
          </a:xfrm>
          <a:prstGeom prst="rect">
            <a:avLst/>
          </a:prstGeom>
        </p:spPr>
        <p:txBody>
          <a:bodyPr/>
          <a:lstStyle/>
          <a:p>
            <a:fld id="{F1E90519-1A9E-4F24-88E9-5C42643D9CDA}" type="datetime5">
              <a:rPr lang="zh-CN" altLang="en-US" smtClean="0"/>
              <a:t>2025/3/3</a:t>
            </a:fld>
            <a:endParaRPr lang="en-US" dirty="0"/>
          </a:p>
        </p:txBody>
      </p:sp>
      <p:sp>
        <p:nvSpPr>
          <p:cNvPr id="3" name="灯片编号占位符 2">
            <a:extLst>
              <a:ext uri="{FF2B5EF4-FFF2-40B4-BE49-F238E27FC236}">
                <a16:creationId xmlns:a16="http://schemas.microsoft.com/office/drawing/2014/main" id="{B4D0763A-5FCD-4CCE-A66D-33A723669AE0}"/>
              </a:ext>
            </a:extLst>
          </p:cNvPr>
          <p:cNvSpPr>
            <a:spLocks noGrp="1"/>
          </p:cNvSpPr>
          <p:nvPr>
            <p:ph type="sldNum" sz="quarter" idx="12"/>
          </p:nvPr>
        </p:nvSpPr>
        <p:spPr/>
        <p:txBody>
          <a:bodyPr/>
          <a:lstStyle/>
          <a:p>
            <a:fld id="{CF7DC490-98B8-074B-BB30-37775A2447EF}" type="slidenum">
              <a:rPr lang="en-US" smtClean="0"/>
              <a:pPr/>
              <a:t>98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a:extLst>
              <a:ext uri="{FF2B5EF4-FFF2-40B4-BE49-F238E27FC236}">
                <a16:creationId xmlns:a16="http://schemas.microsoft.com/office/drawing/2014/main" id="{6FBA59F6-B625-4B44-9653-D41387A60039}"/>
              </a:ext>
            </a:extLst>
          </p:cNvPr>
          <p:cNvSpPr>
            <a:spLocks noGrp="1" noChangeArrowheads="1"/>
          </p:cNvSpPr>
          <p:nvPr>
            <p:ph type="title"/>
          </p:nvPr>
        </p:nvSpPr>
        <p:spPr>
          <a:xfrm>
            <a:off x="457200" y="73183"/>
            <a:ext cx="8229600" cy="1143000"/>
          </a:xfrm>
        </p:spPr>
        <p:txBody>
          <a:bodyPr/>
          <a:lstStyle/>
          <a:p>
            <a:r>
              <a:rPr lang="en-US" altLang="zh-CN" dirty="0">
                <a:ea typeface="宋体" panose="02010600030101010101" pitchFamily="2" charset="-122"/>
              </a:rPr>
              <a:t>Solution: smooth first</a:t>
            </a:r>
          </a:p>
        </p:txBody>
      </p:sp>
      <p:grpSp>
        <p:nvGrpSpPr>
          <p:cNvPr id="2" name="Group 30">
            <a:extLst>
              <a:ext uri="{FF2B5EF4-FFF2-40B4-BE49-F238E27FC236}">
                <a16:creationId xmlns:a16="http://schemas.microsoft.com/office/drawing/2014/main" id="{7D12207A-B38B-435B-85C3-20EAC97855FC}"/>
              </a:ext>
            </a:extLst>
          </p:cNvPr>
          <p:cNvGrpSpPr>
            <a:grpSpLocks/>
          </p:cNvGrpSpPr>
          <p:nvPr/>
        </p:nvGrpSpPr>
        <p:grpSpPr bwMode="auto">
          <a:xfrm>
            <a:off x="304800" y="5638800"/>
            <a:ext cx="7772400" cy="771525"/>
            <a:chOff x="192" y="3744"/>
            <a:chExt cx="4896" cy="486"/>
          </a:xfrm>
        </p:grpSpPr>
        <p:sp>
          <p:nvSpPr>
            <p:cNvPr id="25617" name="Rectangle 2">
              <a:extLst>
                <a:ext uri="{FF2B5EF4-FFF2-40B4-BE49-F238E27FC236}">
                  <a16:creationId xmlns:a16="http://schemas.microsoft.com/office/drawing/2014/main" id="{99341A5F-C3AC-4482-BF67-FE88BF5A29CD}"/>
                </a:ext>
              </a:extLst>
            </p:cNvPr>
            <p:cNvSpPr>
              <a:spLocks noChangeArrowheads="1"/>
            </p:cNvSpPr>
            <p:nvPr/>
          </p:nvSpPr>
          <p:spPr bwMode="auto">
            <a:xfrm>
              <a:off x="192" y="3798"/>
              <a:ext cx="48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20000"/>
                </a:spcBef>
                <a:buFontTx/>
                <a:buChar char="•"/>
              </a:pPr>
              <a:r>
                <a:rPr lang="en-US" altLang="zh-CN" sz="2800">
                  <a:solidFill>
                    <a:srgbClr val="000000"/>
                  </a:solidFill>
                  <a:latin typeface="Arial" panose="020B0604020202020204" pitchFamily="34" charset="0"/>
                  <a:ea typeface="宋体" panose="02010600030101010101" pitchFamily="2" charset="-122"/>
                </a:rPr>
                <a:t>To find edges, look for peaks in</a:t>
              </a:r>
              <a:endParaRPr lang="en-US" altLang="zh-CN" sz="2800" i="1">
                <a:solidFill>
                  <a:srgbClr val="000000"/>
                </a:solidFill>
                <a:latin typeface="Arial" panose="020B0604020202020204" pitchFamily="34" charset="0"/>
                <a:ea typeface="宋体" panose="02010600030101010101" pitchFamily="2" charset="-122"/>
              </a:endParaRPr>
            </a:p>
          </p:txBody>
        </p:sp>
        <p:graphicFrame>
          <p:nvGraphicFramePr>
            <p:cNvPr id="25603" name="Object 21">
              <a:extLst>
                <a:ext uri="{FF2B5EF4-FFF2-40B4-BE49-F238E27FC236}">
                  <a16:creationId xmlns:a16="http://schemas.microsoft.com/office/drawing/2014/main" id="{B662366E-70DE-48F5-A809-74FAD068DE74}"/>
                </a:ext>
              </a:extLst>
            </p:cNvPr>
            <p:cNvGraphicFramePr>
              <a:graphicFrameLocks noChangeAspect="1"/>
            </p:cNvGraphicFramePr>
            <p:nvPr>
              <p:extLst>
                <p:ext uri="{D42A27DB-BD31-4B8C-83A1-F6EECF244321}">
                  <p14:modId xmlns:p14="http://schemas.microsoft.com/office/powerpoint/2010/main" val="1829166462"/>
                </p:ext>
              </p:extLst>
            </p:nvPr>
          </p:nvGraphicFramePr>
          <p:xfrm>
            <a:off x="3696" y="3744"/>
            <a:ext cx="816" cy="486"/>
          </p:xfrm>
          <a:graphic>
            <a:graphicData uri="http://schemas.openxmlformats.org/presentationml/2006/ole">
              <mc:AlternateContent xmlns:mc="http://schemas.openxmlformats.org/markup-compatibility/2006">
                <mc:Choice xmlns:v="urn:schemas-microsoft-com:vml" Requires="v">
                  <p:oleObj name="Equation" r:id="rId3" imgW="660240" imgH="393480" progId="Equation.3">
                    <p:embed/>
                  </p:oleObj>
                </mc:Choice>
                <mc:Fallback>
                  <p:oleObj name="Equation" r:id="rId3" imgW="660240" imgH="393480" progId="Equation.3">
                    <p:embed/>
                    <p:pic>
                      <p:nvPicPr>
                        <p:cNvPr id="25603" name="Object 21">
                          <a:extLst>
                            <a:ext uri="{FF2B5EF4-FFF2-40B4-BE49-F238E27FC236}">
                              <a16:creationId xmlns:a16="http://schemas.microsoft.com/office/drawing/2014/main" id="{B662366E-70DE-48F5-A809-74FAD068D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3744"/>
                          <a:ext cx="816" cy="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5606" name="Picture 9">
            <a:extLst>
              <a:ext uri="{FF2B5EF4-FFF2-40B4-BE49-F238E27FC236}">
                <a16:creationId xmlns:a16="http://schemas.microsoft.com/office/drawing/2014/main" id="{11C98948-45C4-4DC6-8B31-E5994E39FF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5638" y="990600"/>
            <a:ext cx="5313362"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17">
            <a:extLst>
              <a:ext uri="{FF2B5EF4-FFF2-40B4-BE49-F238E27FC236}">
                <a16:creationId xmlns:a16="http://schemas.microsoft.com/office/drawing/2014/main" id="{4F726117-434B-45E6-A4E2-2D044C7299F8}"/>
              </a:ext>
            </a:extLst>
          </p:cNvPr>
          <p:cNvSpPr txBox="1">
            <a:spLocks noChangeArrowheads="1"/>
          </p:cNvSpPr>
          <p:nvPr/>
        </p:nvSpPr>
        <p:spPr bwMode="auto">
          <a:xfrm>
            <a:off x="1638300" y="1517650"/>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i="1">
                <a:solidFill>
                  <a:srgbClr val="000000"/>
                </a:solidFill>
                <a:latin typeface="Times New Roman" panose="02020603050405020304" pitchFamily="18" charset="0"/>
                <a:ea typeface="宋体" panose="02010600030101010101" pitchFamily="2" charset="-122"/>
              </a:rPr>
              <a:t>f</a:t>
            </a:r>
          </a:p>
        </p:txBody>
      </p:sp>
      <p:grpSp>
        <p:nvGrpSpPr>
          <p:cNvPr id="3" name="Group 27">
            <a:extLst>
              <a:ext uri="{FF2B5EF4-FFF2-40B4-BE49-F238E27FC236}">
                <a16:creationId xmlns:a16="http://schemas.microsoft.com/office/drawing/2014/main" id="{5A64D87A-4F7C-474A-A805-0762DA23F494}"/>
              </a:ext>
            </a:extLst>
          </p:cNvPr>
          <p:cNvGrpSpPr>
            <a:grpSpLocks/>
          </p:cNvGrpSpPr>
          <p:nvPr/>
        </p:nvGrpSpPr>
        <p:grpSpPr bwMode="auto">
          <a:xfrm>
            <a:off x="1638300" y="2392363"/>
            <a:ext cx="5600700" cy="1120775"/>
            <a:chOff x="1032" y="1507"/>
            <a:chExt cx="3528" cy="706"/>
          </a:xfrm>
        </p:grpSpPr>
        <p:pic>
          <p:nvPicPr>
            <p:cNvPr id="25615" name="Picture 10">
              <a:extLst>
                <a:ext uri="{FF2B5EF4-FFF2-40B4-BE49-F238E27FC236}">
                  <a16:creationId xmlns:a16="http://schemas.microsoft.com/office/drawing/2014/main" id="{66E8B636-CE0D-4F20-B88D-9802D9FD97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 y="1507"/>
              <a:ext cx="334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6" name="Text Box 18">
              <a:extLst>
                <a:ext uri="{FF2B5EF4-FFF2-40B4-BE49-F238E27FC236}">
                  <a16:creationId xmlns:a16="http://schemas.microsoft.com/office/drawing/2014/main" id="{BB2362FC-F5AB-4F9F-BB1F-670AD716EB47}"/>
                </a:ext>
              </a:extLst>
            </p:cNvPr>
            <p:cNvSpPr txBox="1">
              <a:spLocks noChangeArrowheads="1"/>
            </p:cNvSpPr>
            <p:nvPr/>
          </p:nvSpPr>
          <p:spPr bwMode="auto">
            <a:xfrm>
              <a:off x="1032" y="168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i="1">
                  <a:solidFill>
                    <a:srgbClr val="000000"/>
                  </a:solidFill>
                  <a:latin typeface="Times New Roman" panose="02020603050405020304" pitchFamily="18" charset="0"/>
                  <a:ea typeface="宋体" panose="02010600030101010101" pitchFamily="2" charset="-122"/>
                </a:rPr>
                <a:t>g</a:t>
              </a:r>
            </a:p>
          </p:txBody>
        </p:sp>
      </p:grpSp>
      <p:grpSp>
        <p:nvGrpSpPr>
          <p:cNvPr id="4" name="Group 28">
            <a:extLst>
              <a:ext uri="{FF2B5EF4-FFF2-40B4-BE49-F238E27FC236}">
                <a16:creationId xmlns:a16="http://schemas.microsoft.com/office/drawing/2014/main" id="{84901C40-E619-43AD-83D6-E899FBB08B76}"/>
              </a:ext>
            </a:extLst>
          </p:cNvPr>
          <p:cNvGrpSpPr>
            <a:grpSpLocks/>
          </p:cNvGrpSpPr>
          <p:nvPr/>
        </p:nvGrpSpPr>
        <p:grpSpPr bwMode="auto">
          <a:xfrm>
            <a:off x="1292225" y="3530600"/>
            <a:ext cx="5946775" cy="1104900"/>
            <a:chOff x="814" y="2224"/>
            <a:chExt cx="3746" cy="696"/>
          </a:xfrm>
        </p:grpSpPr>
        <p:pic>
          <p:nvPicPr>
            <p:cNvPr id="25613" name="Picture 13">
              <a:extLst>
                <a:ext uri="{FF2B5EF4-FFF2-40B4-BE49-F238E27FC236}">
                  <a16:creationId xmlns:a16="http://schemas.microsoft.com/office/drawing/2014/main" id="{F09CC412-C84D-48F9-88A5-B5E77F1C4A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3" y="2224"/>
              <a:ext cx="3347"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4" name="Text Box 19">
              <a:extLst>
                <a:ext uri="{FF2B5EF4-FFF2-40B4-BE49-F238E27FC236}">
                  <a16:creationId xmlns:a16="http://schemas.microsoft.com/office/drawing/2014/main" id="{B6BB0BDA-AF3C-4456-91F4-5C9336E175F1}"/>
                </a:ext>
              </a:extLst>
            </p:cNvPr>
            <p:cNvSpPr txBox="1">
              <a:spLocks noChangeArrowheads="1"/>
            </p:cNvSpPr>
            <p:nvPr/>
          </p:nvSpPr>
          <p:spPr bwMode="auto">
            <a:xfrm>
              <a:off x="814" y="2346"/>
              <a:ext cx="4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2400" i="1">
                  <a:solidFill>
                    <a:srgbClr val="000000"/>
                  </a:solidFill>
                  <a:latin typeface="Times New Roman" panose="02020603050405020304" pitchFamily="18" charset="0"/>
                  <a:ea typeface="宋体" panose="02010600030101010101" pitchFamily="2" charset="-122"/>
                </a:rPr>
                <a:t>f * g</a:t>
              </a:r>
            </a:p>
          </p:txBody>
        </p:sp>
      </p:grpSp>
      <p:grpSp>
        <p:nvGrpSpPr>
          <p:cNvPr id="5" name="Group 29">
            <a:extLst>
              <a:ext uri="{FF2B5EF4-FFF2-40B4-BE49-F238E27FC236}">
                <a16:creationId xmlns:a16="http://schemas.microsoft.com/office/drawing/2014/main" id="{47C48D07-46E6-47B7-8895-3195F7FF8464}"/>
              </a:ext>
            </a:extLst>
          </p:cNvPr>
          <p:cNvGrpSpPr>
            <a:grpSpLocks/>
          </p:cNvGrpSpPr>
          <p:nvPr/>
        </p:nvGrpSpPr>
        <p:grpSpPr bwMode="auto">
          <a:xfrm>
            <a:off x="914400" y="4572000"/>
            <a:ext cx="6324600" cy="1155700"/>
            <a:chOff x="576" y="2920"/>
            <a:chExt cx="3984" cy="728"/>
          </a:xfrm>
        </p:grpSpPr>
        <p:pic>
          <p:nvPicPr>
            <p:cNvPr id="25612" name="Picture 16">
              <a:extLst>
                <a:ext uri="{FF2B5EF4-FFF2-40B4-BE49-F238E27FC236}">
                  <a16:creationId xmlns:a16="http://schemas.microsoft.com/office/drawing/2014/main" id="{5A47AB8F-A7A9-40A7-95E0-C80FF664A2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3" y="2920"/>
              <a:ext cx="3347"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2" name="Object 23">
              <a:extLst>
                <a:ext uri="{FF2B5EF4-FFF2-40B4-BE49-F238E27FC236}">
                  <a16:creationId xmlns:a16="http://schemas.microsoft.com/office/drawing/2014/main" id="{1B42492B-14EC-49AE-AA4B-7A077DFACBBD}"/>
                </a:ext>
              </a:extLst>
            </p:cNvPr>
            <p:cNvGraphicFramePr>
              <a:graphicFrameLocks noChangeAspect="1"/>
            </p:cNvGraphicFramePr>
            <p:nvPr/>
          </p:nvGraphicFramePr>
          <p:xfrm>
            <a:off x="576" y="3008"/>
            <a:ext cx="636" cy="421"/>
          </p:xfrm>
          <a:graphic>
            <a:graphicData uri="http://schemas.openxmlformats.org/presentationml/2006/ole">
              <mc:AlternateContent xmlns:mc="http://schemas.openxmlformats.org/markup-compatibility/2006">
                <mc:Choice xmlns:v="urn:schemas-microsoft-com:vml" Requires="v">
                  <p:oleObj name="Equation" r:id="rId9" imgW="660240" imgH="393480" progId="Equation.3">
                    <p:embed/>
                  </p:oleObj>
                </mc:Choice>
                <mc:Fallback>
                  <p:oleObj name="Equation" r:id="rId9" imgW="660240" imgH="393480" progId="Equation.3">
                    <p:embed/>
                    <p:pic>
                      <p:nvPicPr>
                        <p:cNvPr id="25602" name="Object 23">
                          <a:extLst>
                            <a:ext uri="{FF2B5EF4-FFF2-40B4-BE49-F238E27FC236}">
                              <a16:creationId xmlns:a16="http://schemas.microsoft.com/office/drawing/2014/main" id="{1B42492B-14EC-49AE-AA4B-7A077DFACB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3008"/>
                          <a:ext cx="636"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 name="日期占位符 5">
            <a:extLst>
              <a:ext uri="{FF2B5EF4-FFF2-40B4-BE49-F238E27FC236}">
                <a16:creationId xmlns:a16="http://schemas.microsoft.com/office/drawing/2014/main" id="{87C4A487-F66D-43DF-AD59-4EBE6ED544ED}"/>
              </a:ext>
            </a:extLst>
          </p:cNvPr>
          <p:cNvSpPr>
            <a:spLocks noGrp="1"/>
          </p:cNvSpPr>
          <p:nvPr>
            <p:ph type="dt" sz="half" idx="4294967295"/>
          </p:nvPr>
        </p:nvSpPr>
        <p:spPr>
          <a:xfrm>
            <a:off x="7328098" y="6416675"/>
            <a:ext cx="1587302" cy="365125"/>
          </a:xfrm>
          <a:prstGeom prst="rect">
            <a:avLst/>
          </a:prstGeom>
        </p:spPr>
        <p:txBody>
          <a:bodyPr/>
          <a:lstStyle/>
          <a:p>
            <a:fld id="{E32CCC12-46A9-489E-BF33-A46A55EB3B0B}" type="datetime5">
              <a:rPr lang="zh-CN" altLang="en-US" smtClean="0"/>
              <a:t>2025/3/3</a:t>
            </a:fld>
            <a:endParaRPr lang="en-US" dirty="0"/>
          </a:p>
        </p:txBody>
      </p:sp>
      <p:sp>
        <p:nvSpPr>
          <p:cNvPr id="7" name="灯片编号占位符 6">
            <a:extLst>
              <a:ext uri="{FF2B5EF4-FFF2-40B4-BE49-F238E27FC236}">
                <a16:creationId xmlns:a16="http://schemas.microsoft.com/office/drawing/2014/main" id="{49B53EFF-1717-4243-BB8F-55857D2079C3}"/>
              </a:ext>
            </a:extLst>
          </p:cNvPr>
          <p:cNvSpPr>
            <a:spLocks noGrp="1"/>
          </p:cNvSpPr>
          <p:nvPr>
            <p:ph type="sldNum" sz="quarter" idx="4294967295"/>
          </p:nvPr>
        </p:nvSpPr>
        <p:spPr>
          <a:xfrm>
            <a:off x="6324600" y="6416675"/>
            <a:ext cx="1003498" cy="365125"/>
          </a:xfrm>
          <a:prstGeom prst="rect">
            <a:avLst/>
          </a:prstGeom>
        </p:spPr>
        <p:txBody>
          <a:bodyPr/>
          <a:lstStyle/>
          <a:p>
            <a:fld id="{CF7DC490-98B8-074B-BB30-37775A2447EF}" type="slidenum">
              <a:rPr lang="en-US" smtClean="0"/>
              <a:pPr/>
              <a:t>99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925,&quot;width&quot;:10860}"/>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10;\end{document}&#10;"/>
  <p:tag name="EXTERNALNAME" val="txp_fig"/>
  <p:tag name="BLEND" val="False"/>
  <p:tag name="TRANSPARENT" val="False"/>
  <p:tag name="KEEPFILES" val="False"/>
  <p:tag name="DEBUGPAUSE" val="False"/>
  <p:tag name="RESOLUTION" val="300"/>
  <p:tag name="BITMAPFORMAT" val="bmpmono"/>
  <p:tag name="DEBUGINTERACTIVE" val="True"/>
  <p:tag name="ORIGWIDTH" val="153"/>
  <p:tag name="PICTUREFILESIZE" val="2054"/>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1$&#10;\end{document}&#10;"/>
  <p:tag name="EXTERNALNAME" val="Edittex"/>
  <p:tag name="BLEND" val="False"/>
  <p:tag name="TRANSPARENT" val="False"/>
  <p:tag name="BITMAPFORMAT" val="bmpmono"/>
  <p:tag name="DEBUGINTERACTIVE" val="True"/>
  <p:tag name="ORIGWIDTH" val="202.5"/>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2$&#10;\end{document}&#10;"/>
  <p:tag name="EXTERNALNAME" val="Edittex"/>
  <p:tag name="BLEND" val="False"/>
  <p:tag name="TRANSPARENT" val="False"/>
  <p:tag name="BITMAPFORMAT" val="bmpmono"/>
  <p:tag name="DEBUGINTERACTIVE" val="True"/>
  <p:tag name="ORIGWIDTH" val="206.1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10;\end{document}&#10;"/>
  <p:tag name="EXTERNALNAME" val="Edittex"/>
  <p:tag name="BLEND" val="False"/>
  <p:tag name="TRANSPARENT" val="True"/>
  <p:tag name="BITMAPFORMAT" val="bmpmono"/>
  <p:tag name="DEBUGINTERACTIVE" val="True"/>
  <p:tag name="ORIGWIDTH" val="33.2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heme/theme1.xml><?xml version="1.0" encoding="utf-8"?>
<a:theme xmlns:a="http://schemas.openxmlformats.org/drawingml/2006/main" name="CS223B_slides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12229</TotalTime>
  <Words>3896</Words>
  <Application>Microsoft Macintosh PowerPoint</Application>
  <PresentationFormat>全屏显示(4:3)</PresentationFormat>
  <Paragraphs>704</Paragraphs>
  <Slides>120</Slides>
  <Notes>48</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3</vt:i4>
      </vt:variant>
      <vt:variant>
        <vt:lpstr>幻灯片标题</vt:lpstr>
      </vt:variant>
      <vt:variant>
        <vt:i4>120</vt:i4>
      </vt:variant>
    </vt:vector>
  </HeadingPairs>
  <TitlesOfParts>
    <vt:vector size="145" baseType="lpstr">
      <vt:lpstr>-apple-system</vt:lpstr>
      <vt:lpstr>黑体</vt:lpstr>
      <vt:lpstr>楷体</vt:lpstr>
      <vt:lpstr>宋体</vt:lpstr>
      <vt:lpstr>微软雅黑</vt:lpstr>
      <vt:lpstr>Adobe Caslon Pro</vt:lpstr>
      <vt:lpstr>Albertus Extra Bold</vt:lpstr>
      <vt:lpstr>ArialMT</vt:lpstr>
      <vt:lpstr>EngraversGothic BT Regular</vt:lpstr>
      <vt:lpstr>PingFang SC</vt:lpstr>
      <vt:lpstr>PingFang SC</vt:lpstr>
      <vt:lpstr>Times</vt:lpstr>
      <vt:lpstr>Arial</vt:lpstr>
      <vt:lpstr>Arial</vt:lpstr>
      <vt:lpstr>Calibri</vt:lpstr>
      <vt:lpstr>Courier New</vt:lpstr>
      <vt:lpstr>Geneva</vt:lpstr>
      <vt:lpstr>Helvetica</vt:lpstr>
      <vt:lpstr>Tahoma</vt:lpstr>
      <vt:lpstr>Times New Roman</vt:lpstr>
      <vt:lpstr>Wingdings</vt:lpstr>
      <vt:lpstr>CS223B_slides_template</vt:lpstr>
      <vt:lpstr>Photo Editor Photo</vt:lpstr>
      <vt:lpstr>Equation</vt:lpstr>
      <vt:lpstr>Bitmap Image</vt:lpstr>
      <vt:lpstr>Computer Vision &amp; Pattern Recognition</vt:lpstr>
      <vt:lpstr>考核与评价</vt:lpstr>
      <vt:lpstr>主要内容</vt:lpstr>
      <vt:lpstr>引子： 先直观感受一下计算机视觉</vt:lpstr>
      <vt:lpstr>人类视觉 VS 机器视觉</vt:lpstr>
      <vt:lpstr>图像分类</vt:lpstr>
      <vt:lpstr>目标检测、识别</vt:lpstr>
      <vt:lpstr>目标检测、识别</vt:lpstr>
      <vt:lpstr>视觉应用</vt:lpstr>
      <vt:lpstr>遥感图像</vt:lpstr>
      <vt:lpstr>医学图像</vt:lpstr>
      <vt:lpstr>什么是计算机视觉？</vt:lpstr>
      <vt:lpstr>What is computer vision?</vt:lpstr>
      <vt:lpstr>What is computer vision?</vt:lpstr>
      <vt:lpstr>What is computer vision?</vt:lpstr>
      <vt:lpstr>What is computer vision?</vt:lpstr>
      <vt:lpstr>What is computer vision?</vt:lpstr>
      <vt:lpstr>What is computer vision?</vt:lpstr>
      <vt:lpstr>What is computer vision?</vt:lpstr>
      <vt:lpstr>What is computer vision?</vt:lpstr>
      <vt:lpstr>What is computer vision?</vt:lpstr>
      <vt:lpstr>What is computer vision?</vt:lpstr>
      <vt:lpstr>PowerPoint 演示文稿</vt:lpstr>
      <vt:lpstr>What is computer vision?</vt:lpstr>
      <vt:lpstr>What is computer vision?</vt:lpstr>
      <vt:lpstr>What is computer vision?</vt:lpstr>
      <vt:lpstr>What is computer vision?</vt:lpstr>
      <vt:lpstr>What is computer vision?</vt:lpstr>
      <vt:lpstr>PowerPoint 演示文稿</vt:lpstr>
      <vt:lpstr>PowerPoint 演示文稿</vt:lpstr>
      <vt:lpstr>What is computer vision?</vt:lpstr>
      <vt:lpstr>PowerPoint 演示文稿</vt:lpstr>
      <vt:lpstr>PowerPoint 演示文稿</vt:lpstr>
      <vt:lpstr>PowerPoint 演示文稿</vt:lpstr>
      <vt:lpstr>What is computer vision?</vt:lpstr>
      <vt:lpstr>PowerPoint 演示文稿</vt:lpstr>
      <vt:lpstr>PowerPoint 演示文稿</vt:lpstr>
      <vt:lpstr>小目标监测</vt:lpstr>
      <vt:lpstr>人群计数</vt:lpstr>
      <vt:lpstr>What is computer vision?</vt:lpstr>
      <vt:lpstr>PowerPoint 演示文稿</vt:lpstr>
      <vt:lpstr>PowerPoint 演示文稿</vt:lpstr>
      <vt:lpstr>计算机视觉可以做那些任务？</vt:lpstr>
      <vt:lpstr>What can computer vision do?</vt:lpstr>
      <vt:lpstr>What can computer vision do?</vt:lpstr>
      <vt:lpstr>What can computer vision do?</vt:lpstr>
      <vt:lpstr>What can computer vision do?</vt:lpstr>
      <vt:lpstr>What can computer vision do?</vt:lpstr>
      <vt:lpstr>What can computer vision do?</vt:lpstr>
      <vt:lpstr>What can computer vision do?</vt:lpstr>
      <vt:lpstr>What can computer vision do?</vt:lpstr>
      <vt:lpstr>What can computer vision do?</vt:lpstr>
      <vt:lpstr>What can computer vision do?</vt:lpstr>
      <vt:lpstr>What can computer vision do?</vt:lpstr>
      <vt:lpstr>其他视觉技术</vt:lpstr>
      <vt:lpstr>当前计算机视觉热点是什么？ </vt:lpstr>
      <vt:lpstr>当前计算机视觉热点</vt:lpstr>
      <vt:lpstr>视觉生成(diffusion model) text-to-image</vt:lpstr>
      <vt:lpstr>3D场景/人体重建 2D to 3D</vt:lpstr>
      <vt:lpstr>多模态大语言模型</vt:lpstr>
      <vt:lpstr>为什么计算机视觉存在挑战？</vt:lpstr>
      <vt:lpstr>Why is computer vision difficult?</vt:lpstr>
      <vt:lpstr>Why is computer vision difficult?</vt:lpstr>
      <vt:lpstr>Why is computer vision difficult?</vt:lpstr>
      <vt:lpstr>Why is computer vision difficult?</vt:lpstr>
      <vt:lpstr>PowerPoint 演示文稿</vt:lpstr>
      <vt:lpstr>PowerPoint 演示文稿</vt:lpstr>
      <vt:lpstr>PowerPoint 演示文稿</vt:lpstr>
      <vt:lpstr>PowerPoint 演示文稿</vt:lpstr>
      <vt:lpstr>实验</vt:lpstr>
      <vt:lpstr>Computer Vision and Pattern Recognition 计算机视觉与模式识别</vt:lpstr>
      <vt:lpstr>What is color?</vt:lpstr>
      <vt:lpstr>PowerPoint 演示文稿</vt:lpstr>
      <vt:lpstr>PowerPoint 演示文稿</vt:lpstr>
      <vt:lpstr>PowerPoint 演示文稿</vt:lpstr>
      <vt:lpstr>PowerPoint 演示文稿</vt:lpstr>
      <vt:lpstr>Overview of Filtering</vt:lpstr>
      <vt:lpstr>Gaussian Kernel</vt:lpstr>
      <vt:lpstr>Choosing kernel width</vt:lpstr>
      <vt:lpstr>Choosing kernel width</vt:lpstr>
      <vt:lpstr>Example: Smoothing with a Gaussian</vt:lpstr>
      <vt:lpstr>Mean vs. Gaussian filtering</vt:lpstr>
      <vt:lpstr>Gaussian filters</vt:lpstr>
      <vt:lpstr>Overview of Filtering</vt:lpstr>
      <vt:lpstr>Alternative idea: Median filtering</vt:lpstr>
      <vt:lpstr>Median filter</vt:lpstr>
      <vt:lpstr>Median filtering results</vt:lpstr>
      <vt:lpstr>Median vs. Gaussian filtering</vt:lpstr>
      <vt:lpstr>Median filtering results</vt:lpstr>
      <vt:lpstr>Edges</vt:lpstr>
      <vt:lpstr>Edge detection</vt:lpstr>
      <vt:lpstr>Origin of edges</vt:lpstr>
      <vt:lpstr>Image gradient</vt:lpstr>
      <vt:lpstr>Differentiation and convolution</vt:lpstr>
      <vt:lpstr>Finite difference filters</vt:lpstr>
      <vt:lpstr>Finite differences: example</vt:lpstr>
      <vt:lpstr>Effects of noise</vt:lpstr>
      <vt:lpstr>Effects of noise</vt:lpstr>
      <vt:lpstr>Solution: smooth first</vt:lpstr>
      <vt:lpstr>Derivative theorem of convolution</vt:lpstr>
      <vt:lpstr>Derivative of Gaussian filter</vt:lpstr>
      <vt:lpstr>Scale of Gaussian derivative filter</vt:lpstr>
      <vt:lpstr>Implementation issues</vt:lpstr>
      <vt:lpstr>Designing an edge detector</vt:lpstr>
      <vt:lpstr>Canny edge detector</vt:lpstr>
      <vt:lpstr>Canny edge detector</vt:lpstr>
      <vt:lpstr>Non-maximum suppression</vt:lpstr>
      <vt:lpstr>Example</vt:lpstr>
      <vt:lpstr>Example</vt:lpstr>
      <vt:lpstr>Example</vt:lpstr>
      <vt:lpstr>Example</vt:lpstr>
      <vt:lpstr>Canny edge detector</vt:lpstr>
      <vt:lpstr>Edge linking</vt:lpstr>
      <vt:lpstr>Canny edge detector</vt:lpstr>
      <vt:lpstr>Hysteresis thresholding</vt:lpstr>
      <vt:lpstr>Hysteresis thresholding</vt:lpstr>
      <vt:lpstr>Effect of  (Gaussian kernel spread/size)</vt:lpstr>
      <vt:lpstr>Edge detection is just the beginning…</vt:lpstr>
      <vt:lpstr>课程信息</vt:lpstr>
      <vt:lpstr>基础实验1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What is CV?</dc:title>
  <dc:creator>feifeili</dc:creator>
  <cp:lastModifiedBy>Microsoft Office User</cp:lastModifiedBy>
  <cp:revision>711</cp:revision>
  <dcterms:created xsi:type="dcterms:W3CDTF">2010-12-21T18:32:41Z</dcterms:created>
  <dcterms:modified xsi:type="dcterms:W3CDTF">2025-03-03T08:38:24Z</dcterms:modified>
</cp:coreProperties>
</file>